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7315200" cy="9601200"/>
  <p:embeddedFontLst>
    <p:embeddedFont>
      <p:font typeface="Corben"/>
      <p:regular r:id="rId29"/>
      <p:bold r:id="rId30"/>
    </p:embeddedFont>
    <p:embeddedFont>
      <p:font typeface="Lato"/>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5" roundtripDataSignature="AMtx7mjE7lKdZqYKKDl8rA4Cyzc48pCpT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C66A8F8-7157-4AC6-8828-86538214D162}">
  <a:tblStyle styleId="{8C66A8F8-7157-4AC6-8828-86538214D16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Corben-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regular.fntdata"/><Relationship Id="rId30" Type="http://schemas.openxmlformats.org/officeDocument/2006/relationships/font" Target="fonts/Corben-bold.fntdata"/><Relationship Id="rId11" Type="http://schemas.openxmlformats.org/officeDocument/2006/relationships/slide" Target="slides/slide6.xml"/><Relationship Id="rId33" Type="http://schemas.openxmlformats.org/officeDocument/2006/relationships/font" Target="fonts/Lato-italic.fntdata"/><Relationship Id="rId10" Type="http://schemas.openxmlformats.org/officeDocument/2006/relationships/slide" Target="slides/slide5.xml"/><Relationship Id="rId32" Type="http://schemas.openxmlformats.org/officeDocument/2006/relationships/font" Target="fonts/Lato-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Lato-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169920" cy="481727"/>
          </a:xfrm>
          <a:prstGeom prst="rect">
            <a:avLst/>
          </a:prstGeom>
          <a:noFill/>
          <a:ln>
            <a:noFill/>
          </a:ln>
        </p:spPr>
        <p:txBody>
          <a:bodyPr anchorCtr="0" anchor="t"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4143587" y="0"/>
            <a:ext cx="3169920" cy="481727"/>
          </a:xfrm>
          <a:prstGeom prst="rect">
            <a:avLst/>
          </a:prstGeom>
          <a:noFill/>
          <a:ln>
            <a:noFill/>
          </a:ln>
        </p:spPr>
        <p:txBody>
          <a:bodyPr anchorCtr="0" anchor="t" bIns="48300" lIns="96625" spcFirstLastPara="1" rIns="96625" wrap="square" tIns="483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119474"/>
            <a:ext cx="3169920" cy="481726"/>
          </a:xfrm>
          <a:prstGeom prst="rect">
            <a:avLst/>
          </a:prstGeom>
          <a:noFill/>
          <a:ln>
            <a:noFill/>
          </a:ln>
        </p:spPr>
        <p:txBody>
          <a:bodyPr anchorCtr="0" anchor="b" bIns="48300" lIns="96625" spcFirstLastPara="1" rIns="96625" wrap="square" tIns="483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4143587" y="9119474"/>
            <a:ext cx="3169920" cy="481726"/>
          </a:xfrm>
          <a:prstGeom prst="rect">
            <a:avLst/>
          </a:prstGeom>
          <a:noFill/>
          <a:ln>
            <a:noFill/>
          </a:ln>
        </p:spPr>
        <p:txBody>
          <a:bodyPr anchorCtr="0" anchor="b" bIns="48300" lIns="96625" spcFirstLastPara="1" rIns="96625" wrap="square" tIns="483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s-ES" sz="1300" u="none" cap="none" strike="noStrike">
                <a:solidFill>
                  <a:schemeClr val="dk1"/>
                </a:solidFill>
                <a:latin typeface="Calibri"/>
                <a:ea typeface="Calibri"/>
                <a:cs typeface="Calibri"/>
                <a:sym typeface="Calibri"/>
              </a:rPr>
              <a:t>‹#›</a:t>
            </a:fld>
            <a:endParaRPr b="0" i="0" sz="13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txBox="1"/>
          <p:nvPr>
            <p:ph idx="12" type="sldNum"/>
          </p:nvPr>
        </p:nvSpPr>
        <p:spPr>
          <a:xfrm>
            <a:off x="4143587" y="9119474"/>
            <a:ext cx="3169920" cy="481726"/>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SzPts val="1400"/>
              <a:buNone/>
            </a:pPr>
            <a:fld id="{00000000-1234-1234-1234-123412341234}" type="slidenum">
              <a:rPr lang="es-E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0a5fd3b07b_0_6: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1" name="Google Shape;101;g20a5fd3b07b_0_6: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02" name="Google Shape;102;g20a5fd3b07b_0_6: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6: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12" name="Google Shape;112;p1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21" name="Google Shape;121;p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15: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31" name="Google Shape;131;p1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8: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40" name="Google Shape;140;p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07099dd1b_0_16: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49" name="Google Shape;149;g3f07099dd1b_0_16: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518c42497f_0_6: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g2518c42497f_0_6: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59" name="Google Shape;159;g2518c42497f_0_6: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9: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69" name="Google Shape;169;p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0: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79" name="Google Shape;179;p1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e27710deac_0_0: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9" name="Google Shape;189;g2e27710deac_0_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190" name="Google Shape;190;g2e27710deac_0_0: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1: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02" name="Google Shape;202;p1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2: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12" name="Google Shape;212;p1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3: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22" name="Google Shape;222;p1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4: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32" name="Google Shape;232;p1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33: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43" name="Google Shape;243;p3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07099dd1b_0_6: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53" name="Google Shape;253;g3f07099dd1b_0_6: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335610a2d8_0_16:notes"/>
          <p:cNvSpPr txBox="1"/>
          <p:nvPr>
            <p:ph idx="1" type="body"/>
          </p:nvPr>
        </p:nvSpPr>
        <p:spPr>
          <a:xfrm>
            <a:off x="731520" y="4620578"/>
            <a:ext cx="5852160" cy="378063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62" name="Google Shape;262;g1335610a2d8_0_1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7: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71" name="Google Shape;271;p1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2dc8c0a8b22_0_0: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g2dc8c0a8b22_0_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82" name="Google Shape;282;g2dc8c0a8b22_0_0:notes"/>
          <p:cNvSpPr txBox="1"/>
          <p:nvPr>
            <p:ph idx="12" type="sldNum"/>
          </p:nvPr>
        </p:nvSpPr>
        <p:spPr>
          <a:xfrm>
            <a:off x="4143587" y="9119474"/>
            <a:ext cx="3169800" cy="481800"/>
          </a:xfrm>
          <a:prstGeom prst="rect">
            <a:avLst/>
          </a:prstGeom>
          <a:noFill/>
          <a:ln>
            <a:noFill/>
          </a:ln>
        </p:spPr>
        <p:txBody>
          <a:bodyPr anchorCtr="0" anchor="b" bIns="48300" lIns="96625" spcFirstLastPara="1" rIns="96625" wrap="square" tIns="48300">
            <a:noAutofit/>
          </a:bodyPr>
          <a:lstStyle/>
          <a:p>
            <a:pPr indent="0" lvl="0" marL="0" rtl="0" algn="r">
              <a:lnSpc>
                <a:spcPct val="100000"/>
              </a:lnSpc>
              <a:spcBef>
                <a:spcPts val="0"/>
              </a:spcBef>
              <a:spcAft>
                <a:spcPts val="0"/>
              </a:spcAft>
              <a:buClr>
                <a:srgbClr val="000000"/>
              </a:buClr>
              <a:buSzPts val="1300"/>
              <a:buFont typeface="Arial"/>
              <a:buNone/>
            </a:pPr>
            <a:fld id="{00000000-1234-1234-1234-123412341234}" type="slidenum">
              <a:rPr lang="es-E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8:notes"/>
          <p:cNvSpPr txBox="1"/>
          <p:nvPr>
            <p:ph idx="1" type="body"/>
          </p:nvPr>
        </p:nvSpPr>
        <p:spPr>
          <a:xfrm>
            <a:off x="731520" y="4620577"/>
            <a:ext cx="5852160" cy="3780473"/>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292" name="Google Shape;292;p1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378d90843c_0_0:notes"/>
          <p:cNvSpPr txBox="1"/>
          <p:nvPr>
            <p:ph idx="1" type="body"/>
          </p:nvPr>
        </p:nvSpPr>
        <p:spPr>
          <a:xfrm>
            <a:off x="731520" y="4620577"/>
            <a:ext cx="5852100" cy="3780600"/>
          </a:xfrm>
          <a:prstGeom prst="rect">
            <a:avLst/>
          </a:prstGeom>
          <a:noFill/>
          <a:ln>
            <a:noFill/>
          </a:ln>
        </p:spPr>
        <p:txBody>
          <a:bodyPr anchorCtr="0" anchor="t" bIns="48300" lIns="96625" spcFirstLastPara="1" rIns="96625" wrap="square" tIns="48300">
            <a:noAutofit/>
          </a:bodyPr>
          <a:lstStyle/>
          <a:p>
            <a:pPr indent="0" lvl="0" marL="0" rtl="0" algn="l">
              <a:lnSpc>
                <a:spcPct val="100000"/>
              </a:lnSpc>
              <a:spcBef>
                <a:spcPts val="0"/>
              </a:spcBef>
              <a:spcAft>
                <a:spcPts val="0"/>
              </a:spcAft>
              <a:buSzPts val="1400"/>
              <a:buNone/>
            </a:pPr>
            <a:r>
              <a:t/>
            </a:r>
            <a:endParaRPr/>
          </a:p>
        </p:txBody>
      </p:sp>
      <p:sp>
        <p:nvSpPr>
          <p:cNvPr id="304" name="Google Shape;304;g1378d90843c_0_0:notes"/>
          <p:cNvSpPr/>
          <p:nvPr>
            <p:ph idx="2" type="sldImg"/>
          </p:nvPr>
        </p:nvSpPr>
        <p:spPr>
          <a:xfrm>
            <a:off x="777875" y="1200150"/>
            <a:ext cx="5759400" cy="3240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5" name="Shape 15"/>
        <p:cNvGrpSpPr/>
        <p:nvPr/>
      </p:nvGrpSpPr>
      <p:grpSpPr>
        <a:xfrm>
          <a:off x="0" y="0"/>
          <a:ext cx="0" cy="0"/>
          <a:chOff x="0" y="0"/>
          <a:chExt cx="0" cy="0"/>
        </a:xfrm>
      </p:grpSpPr>
      <p:sp>
        <p:nvSpPr>
          <p:cNvPr id="16" name="Google Shape;16;p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21" name="Shape 21"/>
        <p:cNvGrpSpPr/>
        <p:nvPr/>
      </p:nvGrpSpPr>
      <p:grpSpPr>
        <a:xfrm>
          <a:off x="0" y="0"/>
          <a:ext cx="0" cy="0"/>
          <a:chOff x="0" y="0"/>
          <a:chExt cx="0" cy="0"/>
        </a:xfrm>
      </p:grpSpPr>
      <p:sp>
        <p:nvSpPr>
          <p:cNvPr id="22" name="Google Shape;22;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7" name="Shape 27"/>
        <p:cNvGrpSpPr/>
        <p:nvPr/>
      </p:nvGrpSpPr>
      <p:grpSpPr>
        <a:xfrm>
          <a:off x="0" y="0"/>
          <a:ext cx="0" cy="0"/>
          <a:chOff x="0" y="0"/>
          <a:chExt cx="0" cy="0"/>
        </a:xfrm>
      </p:grpSpPr>
      <p:sp>
        <p:nvSpPr>
          <p:cNvPr id="28" name="Google Shape;28;p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33" name="Shape 33"/>
        <p:cNvGrpSpPr/>
        <p:nvPr/>
      </p:nvGrpSpPr>
      <p:grpSpPr>
        <a:xfrm>
          <a:off x="0" y="0"/>
          <a:ext cx="0" cy="0"/>
          <a:chOff x="0" y="0"/>
          <a:chExt cx="0" cy="0"/>
        </a:xfrm>
      </p:grpSpPr>
      <p:sp>
        <p:nvSpPr>
          <p:cNvPr id="34" name="Google Shape;34;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40" name="Shape 40"/>
        <p:cNvGrpSpPr/>
        <p:nvPr/>
      </p:nvGrpSpPr>
      <p:grpSpPr>
        <a:xfrm>
          <a:off x="0" y="0"/>
          <a:ext cx="0" cy="0"/>
          <a:chOff x="0" y="0"/>
          <a:chExt cx="0" cy="0"/>
        </a:xfrm>
      </p:grpSpPr>
      <p:sp>
        <p:nvSpPr>
          <p:cNvPr id="41" name="Google Shape;41;p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el título" type="titleOnly">
  <p:cSld name="TITLE_ONLY">
    <p:spTree>
      <p:nvGrpSpPr>
        <p:cNvPr id="49" name="Shape 49"/>
        <p:cNvGrpSpPr/>
        <p:nvPr/>
      </p:nvGrpSpPr>
      <p:grpSpPr>
        <a:xfrm>
          <a:off x="0" y="0"/>
          <a:ext cx="0" cy="0"/>
          <a:chOff x="0" y="0"/>
          <a:chExt cx="0" cy="0"/>
        </a:xfrm>
      </p:grpSpPr>
      <p:sp>
        <p:nvSpPr>
          <p:cNvPr id="50" name="Google Shape;50;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4" name="Shape 54"/>
        <p:cNvGrpSpPr/>
        <p:nvPr/>
      </p:nvGrpSpPr>
      <p:grpSpPr>
        <a:xfrm>
          <a:off x="0" y="0"/>
          <a:ext cx="0" cy="0"/>
          <a:chOff x="0" y="0"/>
          <a:chExt cx="0" cy="0"/>
        </a:xfrm>
      </p:grpSpPr>
      <p:sp>
        <p:nvSpPr>
          <p:cNvPr id="55" name="Google Shape;5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8" name="Shape 58"/>
        <p:cNvGrpSpPr/>
        <p:nvPr/>
      </p:nvGrpSpPr>
      <p:grpSpPr>
        <a:xfrm>
          <a:off x="0" y="0"/>
          <a:ext cx="0" cy="0"/>
          <a:chOff x="0" y="0"/>
          <a:chExt cx="0" cy="0"/>
        </a:xfrm>
      </p:grpSpPr>
      <p:sp>
        <p:nvSpPr>
          <p:cNvPr id="59" name="Google Shape;59;p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5" name="Shape 65"/>
        <p:cNvGrpSpPr/>
        <p:nvPr/>
      </p:nvGrpSpPr>
      <p:grpSpPr>
        <a:xfrm>
          <a:off x="0" y="0"/>
          <a:ext cx="0" cy="0"/>
          <a:chOff x="0" y="0"/>
          <a:chExt cx="0" cy="0"/>
        </a:xfrm>
      </p:grpSpPr>
      <p:sp>
        <p:nvSpPr>
          <p:cNvPr id="66" name="Google Shape;66;p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30"/>
          <p:cNvSpPr/>
          <p:nvPr>
            <p:ph idx="2" type="pic"/>
          </p:nvPr>
        </p:nvSpPr>
        <p:spPr>
          <a:xfrm>
            <a:off x="5183188" y="987425"/>
            <a:ext cx="6172200" cy="4873625"/>
          </a:xfrm>
          <a:prstGeom prst="rect">
            <a:avLst/>
          </a:prstGeom>
          <a:noFill/>
          <a:ln>
            <a:noFill/>
          </a:ln>
        </p:spPr>
      </p:sp>
      <p:sp>
        <p:nvSpPr>
          <p:cNvPr id="68" name="Google Shape;68;p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72" name="Shape 72"/>
        <p:cNvGrpSpPr/>
        <p:nvPr/>
      </p:nvGrpSpPr>
      <p:grpSpPr>
        <a:xfrm>
          <a:off x="0" y="0"/>
          <a:ext cx="0" cy="0"/>
          <a:chOff x="0" y="0"/>
          <a:chExt cx="0" cy="0"/>
        </a:xfrm>
      </p:grpSpPr>
      <p:sp>
        <p:nvSpPr>
          <p:cNvPr id="73" name="Google Shape;7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8" name="Shape 78"/>
        <p:cNvGrpSpPr/>
        <p:nvPr/>
      </p:nvGrpSpPr>
      <p:grpSpPr>
        <a:xfrm>
          <a:off x="0" y="0"/>
          <a:ext cx="0" cy="0"/>
          <a:chOff x="0" y="0"/>
          <a:chExt cx="0" cy="0"/>
        </a:xfrm>
      </p:grpSpPr>
      <p:sp>
        <p:nvSpPr>
          <p:cNvPr id="79" name="Google Shape;79;p3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3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hyperlink" Target="https://inscripcionesextraescolaresge.com/" TargetMode="External"/><Relationship Id="rId5"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jpg"/><Relationship Id="rId4" Type="http://schemas.openxmlformats.org/officeDocument/2006/relationships/image" Target="../media/image3.png"/><Relationship Id="rId5" Type="http://schemas.openxmlformats.org/officeDocument/2006/relationships/hyperlink" Target="https://inscripcionesextraescolaresge.com/"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3.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hyperlink" Target="https://inscripcionesextraescolaresge.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1.png"/><Relationship Id="rId5" Type="http://schemas.openxmlformats.org/officeDocument/2006/relationships/hyperlink" Target="https://inscripcionesextraescolaresge.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34.png"/><Relationship Id="rId5" Type="http://schemas.openxmlformats.org/officeDocument/2006/relationships/image" Target="../media/image3.png"/><Relationship Id="rId6" Type="http://schemas.openxmlformats.org/officeDocument/2006/relationships/hyperlink" Target="https://inscripcionesextraescolaresge.com/"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englishconnection.es/" TargetMode="External"/><Relationship Id="rId4" Type="http://schemas.openxmlformats.org/officeDocument/2006/relationships/hyperlink" Target="mailto:ampaciudaddevalencia@gmail.com" TargetMode="External"/><Relationship Id="rId5" Type="http://schemas.openxmlformats.org/officeDocument/2006/relationships/image" Target="../media/image12.png"/><Relationship Id="rId6"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8.png"/><Relationship Id="rId4" Type="http://schemas.openxmlformats.org/officeDocument/2006/relationships/hyperlink" Target="https://www.cbensanche.com/es" TargetMode="External"/><Relationship Id="rId5"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hyperlink" Target="https://www.ritmicaeuritmia.es/" TargetMode="External"/><Relationship Id="rId5"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3.png"/><Relationship Id="rId4" Type="http://schemas.openxmlformats.org/officeDocument/2006/relationships/hyperlink" Target="https://twitter.com/escdephcb" TargetMode="External"/><Relationship Id="rId5"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2.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hyperlink" Target="https://cdmeta.es/c-e-i-p-ciudad-de-valencia/" TargetMode="External"/><Relationship Id="rId5" Type="http://schemas.openxmlformats.org/officeDocument/2006/relationships/hyperlink" Target="https://cdmeta.es/inscripciones-extraescolares-ceip-ciudad-de-valencia/" TargetMode="External"/><Relationship Id="rId6" Type="http://schemas.openxmlformats.org/officeDocument/2006/relationships/image" Target="../media/image2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www.facebook.com/profile.php?id=100016746613541" TargetMode="External"/><Relationship Id="rId4" Type="http://schemas.openxmlformats.org/officeDocument/2006/relationships/image" Target="../media/image30.png"/><Relationship Id="rId5" Type="http://schemas.openxmlformats.org/officeDocument/2006/relationships/image" Target="../media/image35.png"/><Relationship Id="rId6" Type="http://schemas.openxmlformats.org/officeDocument/2006/relationships/image" Target="../media/image2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mailto:mailtoampacdv.extraescolares@gmail.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descr="Imagen que contiene alimentos&#10;&#10;Descripción generada automáticamente" id="89" name="Google Shape;89;p1"/>
          <p:cNvPicPr preferRelativeResize="0"/>
          <p:nvPr/>
        </p:nvPicPr>
        <p:blipFill rotWithShape="1">
          <a:blip r:embed="rId3">
            <a:alphaModFix/>
          </a:blip>
          <a:srcRect b="0" l="0" r="0" t="0"/>
          <a:stretch/>
        </p:blipFill>
        <p:spPr>
          <a:xfrm>
            <a:off x="0" y="-116840"/>
            <a:ext cx="12192000" cy="7091680"/>
          </a:xfrm>
          <a:prstGeom prst="rect">
            <a:avLst/>
          </a:prstGeom>
          <a:noFill/>
          <a:ln>
            <a:noFill/>
          </a:ln>
        </p:spPr>
      </p:pic>
      <p:sp>
        <p:nvSpPr>
          <p:cNvPr id="90" name="Google Shape;90;p1"/>
          <p:cNvSpPr txBox="1"/>
          <p:nvPr>
            <p:ph type="ctrTitle"/>
          </p:nvPr>
        </p:nvSpPr>
        <p:spPr>
          <a:xfrm>
            <a:off x="1487488" y="2177058"/>
            <a:ext cx="8458200" cy="1021432"/>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Corben"/>
              <a:buNone/>
            </a:pPr>
            <a:r>
              <a:rPr b="1" lang="es-ES" sz="4400">
                <a:solidFill>
                  <a:schemeClr val="accent1"/>
                </a:solidFill>
                <a:latin typeface="Corben"/>
                <a:ea typeface="Corben"/>
                <a:cs typeface="Corben"/>
                <a:sym typeface="Corben"/>
              </a:rPr>
              <a:t>Actividades extraescolares 2026-27</a:t>
            </a:r>
            <a:endParaRPr/>
          </a:p>
        </p:txBody>
      </p:sp>
      <p:sp>
        <p:nvSpPr>
          <p:cNvPr id="91" name="Google Shape;91;p1"/>
          <p:cNvSpPr txBox="1"/>
          <p:nvPr>
            <p:ph idx="1" type="subTitle"/>
          </p:nvPr>
        </p:nvSpPr>
        <p:spPr>
          <a:xfrm>
            <a:off x="1487488" y="4034155"/>
            <a:ext cx="7086600" cy="9144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1"/>
              </a:buClr>
              <a:buSzPts val="3200"/>
              <a:buNone/>
            </a:pPr>
            <a:r>
              <a:rPr b="1" lang="es-ES" sz="3200">
                <a:solidFill>
                  <a:schemeClr val="accent1"/>
                </a:solidFill>
                <a:latin typeface="Corben"/>
                <a:ea typeface="Corben"/>
                <a:cs typeface="Corben"/>
                <a:sym typeface="Corben"/>
              </a:rPr>
              <a:t>CEIP Ciudad de Valencia</a:t>
            </a:r>
            <a:endParaRPr/>
          </a:p>
        </p:txBody>
      </p:sp>
      <p:pic>
        <p:nvPicPr>
          <p:cNvPr id="92" name="Google Shape;92;p1"/>
          <p:cNvPicPr preferRelativeResize="0"/>
          <p:nvPr/>
        </p:nvPicPr>
        <p:blipFill rotWithShape="1">
          <a:blip r:embed="rId4">
            <a:alphaModFix/>
          </a:blip>
          <a:srcRect b="0" l="0" r="0" t="0"/>
          <a:stretch/>
        </p:blipFill>
        <p:spPr>
          <a:xfrm>
            <a:off x="10939440" y="5429250"/>
            <a:ext cx="1252560" cy="1545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ph type="title"/>
          </p:nvPr>
        </p:nvSpPr>
        <p:spPr>
          <a:xfrm>
            <a:off x="838200" y="365125"/>
            <a:ext cx="10515600" cy="119697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7F7F7F"/>
              </a:buClr>
              <a:buSzPts val="4400"/>
              <a:buFont typeface="Corben"/>
              <a:buNone/>
            </a:pPr>
            <a:r>
              <a:rPr lang="es-ES">
                <a:solidFill>
                  <a:srgbClr val="7F7F7F"/>
                </a:solidFill>
                <a:latin typeface="Corben"/>
                <a:ea typeface="Corben"/>
                <a:cs typeface="Corben"/>
                <a:sym typeface="Corben"/>
              </a:rPr>
              <a:t>Contaremos con:</a:t>
            </a:r>
            <a:endParaRPr>
              <a:solidFill>
                <a:srgbClr val="7F7F7F"/>
              </a:solidFill>
            </a:endParaRPr>
          </a:p>
        </p:txBody>
      </p:sp>
      <p:sp>
        <p:nvSpPr>
          <p:cNvPr id="98" name="Google Shape;98;p2"/>
          <p:cNvSpPr txBox="1"/>
          <p:nvPr>
            <p:ph idx="1" type="body"/>
          </p:nvPr>
        </p:nvSpPr>
        <p:spPr>
          <a:xfrm>
            <a:off x="838200" y="1335775"/>
            <a:ext cx="10515600" cy="4892700"/>
          </a:xfrm>
          <a:prstGeom prst="rect">
            <a:avLst/>
          </a:prstGeom>
          <a:noFill/>
          <a:ln>
            <a:noFill/>
          </a:ln>
        </p:spPr>
        <p:txBody>
          <a:bodyPr anchorCtr="0" anchor="t" bIns="45700" lIns="91425" spcFirstLastPara="1" rIns="91425" wrap="square" tIns="45700">
            <a:normAutofit fontScale="25000" lnSpcReduction="20000"/>
          </a:bodyPr>
          <a:lstStyle/>
          <a:p>
            <a:pPr indent="0" lvl="0" marL="0" marR="0" rtl="0" algn="l">
              <a:lnSpc>
                <a:spcPct val="75000"/>
              </a:lnSpc>
              <a:spcBef>
                <a:spcPts val="1000"/>
              </a:spcBef>
              <a:spcAft>
                <a:spcPts val="0"/>
              </a:spcAft>
              <a:buSzPct val="163636"/>
              <a:buNone/>
            </a:pPr>
            <a:r>
              <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EL CLUB DE LOS VIERNES</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PREDEPORTE</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MÚSICA Y MOVIMIENTO </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PSICOMOTRICIDAD</a:t>
            </a:r>
            <a:endParaRPr sz="4400">
              <a:solidFill>
                <a:schemeClr val="accent1"/>
              </a:solidFill>
              <a:latin typeface="Corben"/>
              <a:ea typeface="Corben"/>
              <a:cs typeface="Corben"/>
              <a:sym typeface="Corben"/>
            </a:endParaRPr>
          </a:p>
          <a:p>
            <a:pPr indent="-298450" lvl="0" marL="45720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DANZA MODERNA</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TEATRO</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AJEDREZ</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LOGOPEDIA</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ROBÓTICA</a:t>
            </a:r>
            <a:endParaRPr sz="4400">
              <a:solidFill>
                <a:schemeClr val="accent1"/>
              </a:solidFill>
              <a:latin typeface="Corben"/>
              <a:ea typeface="Corben"/>
              <a:cs typeface="Corben"/>
              <a:sym typeface="Corben"/>
            </a:endParaRPr>
          </a:p>
          <a:p>
            <a:pPr indent="-298450" lvl="0" marL="45720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CERÁMICA</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INGLÉS</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BALONCESTO</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GIMNASIA RÍTMICA </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FÚTBOL SALA</a:t>
            </a:r>
            <a:endParaRPr sz="4400">
              <a:solidFill>
                <a:schemeClr val="accent1"/>
              </a:solidFill>
              <a:latin typeface="Corben"/>
              <a:ea typeface="Corben"/>
              <a:cs typeface="Corben"/>
              <a:sym typeface="Corben"/>
            </a:endParaRPr>
          </a:p>
          <a:p>
            <a:pPr indent="-298450" lvl="0" marL="45720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JUDO</a:t>
            </a:r>
            <a:endParaRPr sz="4400">
              <a:solidFill>
                <a:schemeClr val="accent1"/>
              </a:solidFill>
              <a:latin typeface="Corben"/>
              <a:ea typeface="Corben"/>
              <a:cs typeface="Corben"/>
              <a:sym typeface="Corben"/>
            </a:endParaRPr>
          </a:p>
          <a:p>
            <a:pPr indent="-298450" lvl="0" marL="45720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MULTIDEPORTE</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PREDEPORTE</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KÁRATE</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PATINAJE</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ATLETISMO</a:t>
            </a:r>
            <a:endParaRPr sz="4400">
              <a:solidFill>
                <a:schemeClr val="accent1"/>
              </a:solidFill>
              <a:latin typeface="Corben"/>
              <a:ea typeface="Corben"/>
              <a:cs typeface="Corben"/>
              <a:sym typeface="Corben"/>
            </a:endParaRPr>
          </a:p>
          <a:p>
            <a:pPr indent="-276225" lvl="0" marL="457200" marR="0" rtl="0" algn="l">
              <a:lnSpc>
                <a:spcPct val="75000"/>
              </a:lnSpc>
              <a:spcBef>
                <a:spcPts val="1000"/>
              </a:spcBef>
              <a:spcAft>
                <a:spcPts val="0"/>
              </a:spcAft>
              <a:buClr>
                <a:schemeClr val="accent1"/>
              </a:buClr>
              <a:buSzPct val="100000"/>
              <a:buFont typeface="Corben"/>
              <a:buChar char="•"/>
            </a:pPr>
            <a:r>
              <a:rPr lang="es-ES" sz="4400">
                <a:solidFill>
                  <a:schemeClr val="accent1"/>
                </a:solidFill>
                <a:latin typeface="Corben"/>
                <a:ea typeface="Corben"/>
                <a:cs typeface="Corben"/>
                <a:sym typeface="Corben"/>
              </a:rPr>
              <a:t>BATUKADA</a:t>
            </a:r>
            <a:endParaRPr sz="4400">
              <a:solidFill>
                <a:schemeClr val="accent1"/>
              </a:solidFill>
              <a:latin typeface="Corben"/>
              <a:ea typeface="Corben"/>
              <a:cs typeface="Corben"/>
              <a:sym typeface="Corben"/>
            </a:endParaRPr>
          </a:p>
          <a:p>
            <a:pPr indent="0" lvl="0" marL="0" rtl="0" algn="r">
              <a:lnSpc>
                <a:spcPct val="90000"/>
              </a:lnSpc>
              <a:spcBef>
                <a:spcPts val="1000"/>
              </a:spcBef>
              <a:spcAft>
                <a:spcPts val="0"/>
              </a:spcAft>
              <a:buClr>
                <a:srgbClr val="7F7F7F"/>
              </a:buClr>
              <a:buSzPct val="100000"/>
              <a:buNone/>
            </a:pPr>
            <a:r>
              <a:rPr lang="es-ES" sz="7000">
                <a:solidFill>
                  <a:srgbClr val="7F7F7F"/>
                </a:solidFill>
                <a:latin typeface="Corben"/>
                <a:ea typeface="Corben"/>
                <a:cs typeface="Corben"/>
                <a:sym typeface="Corben"/>
              </a:rPr>
              <a:t>Más detalles a continuación….</a:t>
            </a:r>
            <a:endParaRPr/>
          </a:p>
          <a:p>
            <a:pPr indent="0" lvl="0" marL="0" rtl="0" algn="l">
              <a:lnSpc>
                <a:spcPct val="90000"/>
              </a:lnSpc>
              <a:spcBef>
                <a:spcPts val="1000"/>
              </a:spcBef>
              <a:spcAft>
                <a:spcPts val="0"/>
              </a:spcAft>
              <a:buClr>
                <a:schemeClr val="dk1"/>
              </a:buClr>
              <a:buSzPct val="100000"/>
              <a:buNone/>
            </a:pPr>
            <a:r>
              <a:t/>
            </a:r>
            <a:endParaRPr sz="7000">
              <a:solidFill>
                <a:schemeClr val="accent1"/>
              </a:solidFill>
              <a:latin typeface="Corben"/>
              <a:ea typeface="Corben"/>
              <a:cs typeface="Corben"/>
              <a:sym typeface="Corben"/>
            </a:endParaRPr>
          </a:p>
          <a:p>
            <a:pPr indent="-184150" lvl="0" marL="228600" rtl="0" algn="l">
              <a:lnSpc>
                <a:spcPct val="90000"/>
              </a:lnSpc>
              <a:spcBef>
                <a:spcPts val="1000"/>
              </a:spcBef>
              <a:spcAft>
                <a:spcPts val="0"/>
              </a:spcAft>
              <a:buClr>
                <a:schemeClr val="dk1"/>
              </a:buClr>
              <a:buSzPct val="1000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g20a5fd3b07b_0_6"/>
          <p:cNvSpPr txBox="1"/>
          <p:nvPr/>
        </p:nvSpPr>
        <p:spPr>
          <a:xfrm>
            <a:off x="379875" y="281275"/>
            <a:ext cx="5770500" cy="6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200"/>
              <a:buFont typeface="Arial"/>
              <a:buNone/>
            </a:pPr>
            <a:r>
              <a:rPr b="1" lang="es-ES" sz="2300">
                <a:solidFill>
                  <a:schemeClr val="accent1"/>
                </a:solidFill>
                <a:latin typeface="Corben"/>
                <a:ea typeface="Corben"/>
                <a:cs typeface="Corben"/>
                <a:sym typeface="Corben"/>
              </a:rPr>
              <a:t>EL Club de los viernes</a:t>
            </a:r>
            <a:endParaRPr b="1" i="0" sz="2300" u="none" cap="none" strike="noStrike">
              <a:solidFill>
                <a:schemeClr val="accent1"/>
              </a:solidFill>
              <a:latin typeface="Corben"/>
              <a:ea typeface="Corben"/>
              <a:cs typeface="Corben"/>
              <a:sym typeface="Corben"/>
            </a:endParaRPr>
          </a:p>
          <a:p>
            <a:pPr indent="0" lvl="0" marL="0" marR="0" rtl="0" algn="ctr">
              <a:lnSpc>
                <a:spcPct val="100000"/>
              </a:lnSpc>
              <a:spcBef>
                <a:spcPts val="0"/>
              </a:spcBef>
              <a:spcAft>
                <a:spcPts val="0"/>
              </a:spcAft>
              <a:buClr>
                <a:srgbClr val="000000"/>
              </a:buClr>
              <a:buSzPts val="3200"/>
              <a:buFont typeface="Arial"/>
              <a:buNone/>
            </a:pPr>
            <a:r>
              <a:t/>
            </a:r>
            <a:endParaRPr b="1" i="0" sz="2300" u="none" cap="none" strike="noStrike">
              <a:solidFill>
                <a:schemeClr val="accent1"/>
              </a:solidFill>
              <a:latin typeface="Corben"/>
              <a:ea typeface="Corben"/>
              <a:cs typeface="Corben"/>
              <a:sym typeface="Corben"/>
            </a:endParaRPr>
          </a:p>
          <a:p>
            <a:pPr indent="0" lvl="0" marL="0" marR="0" rtl="0" algn="l">
              <a:lnSpc>
                <a:spcPct val="100000"/>
              </a:lnSpc>
              <a:spcBef>
                <a:spcPts val="0"/>
              </a:spcBef>
              <a:spcAft>
                <a:spcPts val="0"/>
              </a:spcAft>
              <a:buClr>
                <a:schemeClr val="dk1"/>
              </a:buClr>
              <a:buSzPts val="1100"/>
              <a:buFont typeface="Arial"/>
              <a:buNone/>
            </a:pPr>
            <a:r>
              <a:rPr b="1" i="0" lang="es-ES" sz="1400" u="none" cap="none" strike="noStrike">
                <a:solidFill>
                  <a:schemeClr val="dk1"/>
                </a:solidFill>
                <a:latin typeface="Calibri"/>
                <a:ea typeface="Calibri"/>
                <a:cs typeface="Calibri"/>
                <a:sym typeface="Calibri"/>
              </a:rPr>
              <a:t>OBJETIVO GENERAL:</a:t>
            </a:r>
            <a:endParaRPr b="1"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lang="es-ES">
                <a:solidFill>
                  <a:schemeClr val="dk1"/>
                </a:solidFill>
                <a:latin typeface="Calibri"/>
                <a:ea typeface="Calibri"/>
                <a:cs typeface="Calibri"/>
                <a:sym typeface="Calibri"/>
              </a:rPr>
              <a:t>En esta actividad proporcionamos a los niños y niñas una oportunidad para disfrutar de su tiempo libre, potenciando su desarrollo integral a través de experiencias sensoriales, artísticas y motrices, fomentando su autonomía y curiosidad natural mientras se divierten en un entorno de convivencia y diversión.</a:t>
            </a:r>
            <a:endParaRPr>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s-ES" sz="1400" u="none" cap="none" strike="noStrike">
                <a:solidFill>
                  <a:schemeClr val="dk1"/>
                </a:solidFill>
                <a:latin typeface="Calibri"/>
                <a:ea typeface="Calibri"/>
                <a:cs typeface="Calibri"/>
                <a:sym typeface="Calibri"/>
              </a:rPr>
              <a:t>CONTENIDO GENERAL:</a:t>
            </a:r>
            <a:endParaRPr b="1" i="0" sz="1400" u="none" cap="none" strike="noStrike">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s-ES" sz="1100">
                <a:solidFill>
                  <a:schemeClr val="dk1"/>
                </a:solidFill>
              </a:rPr>
              <a:t>Cada viernes se realizará una actividad diferente para trabajar distintos aspectos del desarrollo del alumnado:</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s-ES" sz="1100">
                <a:solidFill>
                  <a:schemeClr val="dk1"/>
                </a:solidFill>
              </a:rPr>
              <a:t>Cocina fría:</a:t>
            </a:r>
            <a:r>
              <a:rPr lang="es-ES" sz="1100">
                <a:solidFill>
                  <a:schemeClr val="dk1"/>
                </a:solidFill>
              </a:rPr>
              <a:t> aprendizaje de hábitos de higiene y seguridad, nutrición y habilidades manuales mediante recetas sencillas como brochetas, sándwiches o ensaladas.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s-ES" sz="1100">
                <a:solidFill>
                  <a:schemeClr val="dk1"/>
                </a:solidFill>
              </a:rPr>
              <a:t>Arte:</a:t>
            </a:r>
            <a:r>
              <a:rPr lang="es-ES" sz="1100">
                <a:solidFill>
                  <a:schemeClr val="dk1"/>
                </a:solidFill>
              </a:rPr>
              <a:t> actividades sensoriales y manualidades para desarrollar la motricidad fina, la coordinación, la atención y la creatividad.</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s-ES" sz="1100">
                <a:solidFill>
                  <a:schemeClr val="dk1"/>
                </a:solidFill>
              </a:rPr>
              <a:t>Juegos deportivos:</a:t>
            </a:r>
            <a:r>
              <a:rPr lang="es-ES" sz="1100">
                <a:solidFill>
                  <a:schemeClr val="dk1"/>
                </a:solidFill>
              </a:rPr>
              <a:t> iniciación a diferentes deportes para fomentar la actividad física y ampliar las opciones de ocio saludable.</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b="1" lang="es-ES" sz="1100">
                <a:solidFill>
                  <a:schemeClr val="dk1"/>
                </a:solidFill>
              </a:rPr>
              <a:t>Cantamos y bailamos:</a:t>
            </a:r>
            <a:r>
              <a:rPr lang="es-ES" sz="1100">
                <a:solidFill>
                  <a:schemeClr val="dk1"/>
                </a:solidFill>
              </a:rPr>
              <a:t> actividades musicales y de expresión corporal que favorecen el conocimiento del propio cuerpo y el desarrollo psicomotor.</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s-ES" sz="1100">
                <a:solidFill>
                  <a:schemeClr val="dk1"/>
                </a:solidFill>
              </a:rPr>
              <a:t>Estos contenidos son orientativos y podrán adaptarse a las características y necesidades de cada grupo según el criterio del profesorado.</a:t>
            </a:r>
            <a:endParaRPr sz="1100">
              <a:solidFill>
                <a:schemeClr val="dk1"/>
              </a:solidFill>
            </a:endParaRPr>
          </a:p>
          <a:p>
            <a:pPr indent="0" lvl="0" marL="0" marR="0" rtl="0" algn="l">
              <a:lnSpc>
                <a:spcPct val="100000"/>
              </a:lnSpc>
              <a:spcBef>
                <a:spcPts val="120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800" u="none" cap="none" strike="noStrike">
              <a:solidFill>
                <a:schemeClr val="dk1"/>
              </a:solidFill>
              <a:latin typeface="Calibri"/>
              <a:ea typeface="Calibri"/>
              <a:cs typeface="Calibri"/>
              <a:sym typeface="Calibri"/>
            </a:endParaRPr>
          </a:p>
        </p:txBody>
      </p:sp>
      <p:sp>
        <p:nvSpPr>
          <p:cNvPr id="105" name="Google Shape;105;g20a5fd3b07b_0_6"/>
          <p:cNvSpPr txBox="1"/>
          <p:nvPr/>
        </p:nvSpPr>
        <p:spPr>
          <a:xfrm>
            <a:off x="6997712" y="5076825"/>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06" name="Google Shape;106;g20a5fd3b07b_0_6"/>
          <p:cNvPicPr preferRelativeResize="0"/>
          <p:nvPr/>
        </p:nvPicPr>
        <p:blipFill rotWithShape="1">
          <a:blip r:embed="rId3">
            <a:alphaModFix/>
          </a:blip>
          <a:srcRect b="0" l="0" r="0" t="0"/>
          <a:stretch/>
        </p:blipFill>
        <p:spPr>
          <a:xfrm>
            <a:off x="8948056" y="4780186"/>
            <a:ext cx="2772389" cy="793300"/>
          </a:xfrm>
          <a:prstGeom prst="rect">
            <a:avLst/>
          </a:prstGeom>
          <a:noFill/>
          <a:ln>
            <a:noFill/>
          </a:ln>
        </p:spPr>
      </p:pic>
      <p:sp>
        <p:nvSpPr>
          <p:cNvPr id="107" name="Google Shape;107;g20a5fd3b07b_0_6"/>
          <p:cNvSpPr txBox="1"/>
          <p:nvPr/>
        </p:nvSpPr>
        <p:spPr>
          <a:xfrm>
            <a:off x="6956188" y="5814900"/>
            <a:ext cx="45987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s-ES" sz="1800" u="sng" cap="none" strike="noStrike">
                <a:solidFill>
                  <a:schemeClr val="hlink"/>
                </a:solidFill>
                <a:latin typeface="Calibri"/>
                <a:ea typeface="Calibri"/>
                <a:cs typeface="Calibri"/>
                <a:sym typeface="Calibri"/>
                <a:hlinkClick r:id="rId4"/>
              </a:rPr>
              <a:t>https://inscripcionesextraescolaresge.com/</a:t>
            </a:r>
            <a:endParaRPr b="0" i="0" sz="1800" u="sng" cap="none" strike="noStrike">
              <a:solidFill>
                <a:schemeClr val="dk1"/>
              </a:solidFill>
              <a:latin typeface="Calibri"/>
              <a:ea typeface="Calibri"/>
              <a:cs typeface="Calibri"/>
              <a:sym typeface="Calibri"/>
            </a:endParaRPr>
          </a:p>
        </p:txBody>
      </p:sp>
      <p:graphicFrame>
        <p:nvGraphicFramePr>
          <p:cNvPr id="108" name="Google Shape;108;g20a5fd3b07b_0_6"/>
          <p:cNvGraphicFramePr/>
          <p:nvPr/>
        </p:nvGraphicFramePr>
        <p:xfrm>
          <a:off x="6958001" y="3720247"/>
          <a:ext cx="3000000" cy="3000000"/>
        </p:xfrm>
        <a:graphic>
          <a:graphicData uri="http://schemas.openxmlformats.org/drawingml/2006/table">
            <a:tbl>
              <a:tblPr>
                <a:noFill/>
                <a:tableStyleId>{8C66A8F8-7157-4AC6-8828-86538214D162}</a:tableStyleId>
              </a:tblPr>
              <a:tblGrid>
                <a:gridCol w="1103400"/>
                <a:gridCol w="487650"/>
                <a:gridCol w="382850"/>
                <a:gridCol w="1015475"/>
                <a:gridCol w="1869750"/>
              </a:tblGrid>
              <a:tr h="204650">
                <a:tc gridSpan="5">
                  <a:txBody>
                    <a:bodyPr/>
                    <a:lstStyle/>
                    <a:p>
                      <a:pPr indent="0" lvl="0" marL="0" marR="0" rtl="0" algn="ctr">
                        <a:lnSpc>
                          <a:spcPct val="100000"/>
                        </a:lnSpc>
                        <a:spcBef>
                          <a:spcPts val="0"/>
                        </a:spcBef>
                        <a:spcAft>
                          <a:spcPts val="0"/>
                        </a:spcAft>
                        <a:buClr>
                          <a:srgbClr val="000000"/>
                        </a:buClr>
                        <a:buSzPts val="1400"/>
                        <a:buFont typeface="Arial"/>
                        <a:buNone/>
                      </a:pPr>
                      <a:r>
                        <a:rPr b="1" lang="es-ES" sz="1400" u="none" cap="none" strike="noStrike">
                          <a:solidFill>
                            <a:srgbClr val="FFFFFF"/>
                          </a:solidFill>
                          <a:latin typeface="Calibri"/>
                          <a:ea typeface="Calibri"/>
                          <a:cs typeface="Calibri"/>
                          <a:sym typeface="Calibri"/>
                        </a:rPr>
                        <a:t>Exploradores de la naturaleza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r>
              <a:tr h="5342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Infantil </a:t>
                      </a:r>
                      <a:r>
                        <a:rPr lang="es-ES" sz="1400" u="none" cap="none" strike="noStrike">
                          <a:latin typeface="Calibri"/>
                          <a:ea typeface="Calibri"/>
                          <a:cs typeface="Calibri"/>
                          <a:sym typeface="Calibri"/>
                        </a:rPr>
                        <a:t>y 1º  de Primaria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72000" marB="0" marR="635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V</a:t>
                      </a:r>
                      <a:endParaRPr sz="1400" u="none" cap="none" strike="noStrike"/>
                    </a:p>
                  </a:txBody>
                  <a:tcPr marT="72000" marB="0" marR="635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72000" marB="0" marR="635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18</a:t>
                      </a:r>
                      <a:r>
                        <a:rPr b="0" i="0" lang="es-ES" sz="1400" u="none" cap="none" strike="noStrike">
                          <a:solidFill>
                            <a:srgbClr val="000000"/>
                          </a:solidFill>
                          <a:latin typeface="Calibri"/>
                          <a:ea typeface="Calibri"/>
                          <a:cs typeface="Calibri"/>
                          <a:sym typeface="Calibri"/>
                        </a:rPr>
                        <a:t>€ socios/26€ no socios</a:t>
                      </a:r>
                      <a:endParaRPr sz="1400" u="none" cap="none" strike="noStrike"/>
                    </a:p>
                  </a:txBody>
                  <a:tcPr marT="72000" marB="0" marR="635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109" name="Google Shape;109;g20a5fd3b07b_0_6" title="El club de los viernes.png"/>
          <p:cNvPicPr preferRelativeResize="0"/>
          <p:nvPr/>
        </p:nvPicPr>
        <p:blipFill>
          <a:blip r:embed="rId5">
            <a:alphaModFix/>
          </a:blip>
          <a:stretch>
            <a:fillRect/>
          </a:stretch>
        </p:blipFill>
        <p:spPr>
          <a:xfrm>
            <a:off x="6693950" y="152400"/>
            <a:ext cx="5123171" cy="341544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nvSpPr>
        <p:spPr>
          <a:xfrm>
            <a:off x="676275" y="304800"/>
            <a:ext cx="5781600" cy="637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PREDEPORTE</a:t>
            </a:r>
            <a:endParaRPr b="1"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chemeClr val="dk1"/>
              </a:solidFill>
              <a:latin typeface="Calibri"/>
              <a:ea typeface="Calibri"/>
              <a:cs typeface="Calibri"/>
              <a:sym typeface="Calibri"/>
            </a:endParaRPr>
          </a:p>
          <a:p>
            <a:pPr indent="0" lvl="0" marL="0" marR="0" rtl="0" algn="just">
              <a:lnSpc>
                <a:spcPct val="107000"/>
              </a:lnSpc>
              <a:spcBef>
                <a:spcPts val="0"/>
              </a:spcBef>
              <a:spcAft>
                <a:spcPts val="0"/>
              </a:spcAft>
              <a:buClr>
                <a:schemeClr val="dk1"/>
              </a:buClr>
              <a:buSzPts val="1100"/>
              <a:buFont typeface="Arial"/>
              <a:buNone/>
            </a:pPr>
            <a:r>
              <a:rPr b="0" i="0" lang="es-ES" sz="1700" u="none" cap="none" strike="noStrike">
                <a:solidFill>
                  <a:srgbClr val="222222"/>
                </a:solidFill>
                <a:latin typeface="Lato"/>
                <a:ea typeface="Lato"/>
                <a:cs typeface="Lato"/>
                <a:sym typeface="Lato"/>
              </a:rPr>
              <a:t>El predeporte ayuda a los niños y niñas a desarrollar la motricidad, la coordinación, el control de las posturas y el equilibrio. Además, les proporciona patrones básicos que les servirán en la práctica de cualquier deporte cuando sean mayores.    </a:t>
            </a:r>
            <a:endParaRPr b="0" i="0" sz="1700" u="none" cap="none" strike="noStrike">
              <a:solidFill>
                <a:srgbClr val="222222"/>
              </a:solidFill>
              <a:latin typeface="Lato"/>
              <a:ea typeface="Lato"/>
              <a:cs typeface="Lato"/>
              <a:sym typeface="Lato"/>
            </a:endParaRPr>
          </a:p>
          <a:p>
            <a:pPr indent="0" lvl="0" marL="0" marR="0" rtl="0" algn="just">
              <a:lnSpc>
                <a:spcPct val="107000"/>
              </a:lnSpc>
              <a:spcBef>
                <a:spcPts val="800"/>
              </a:spcBef>
              <a:spcAft>
                <a:spcPts val="0"/>
              </a:spcAft>
              <a:buClr>
                <a:schemeClr val="dk1"/>
              </a:buClr>
              <a:buSzPts val="1100"/>
              <a:buFont typeface="Arial"/>
              <a:buNone/>
            </a:pPr>
            <a:r>
              <a:rPr b="0" i="0" lang="es-ES" sz="1700" u="none" cap="none" strike="noStrike">
                <a:solidFill>
                  <a:srgbClr val="222222"/>
                </a:solidFill>
                <a:latin typeface="Lato"/>
                <a:ea typeface="Lato"/>
                <a:cs typeface="Lato"/>
                <a:sym typeface="Lato"/>
              </a:rPr>
              <a:t>El principal objetivo es iniciar a los niños y niñas en la práctica de ejercicio físico en un ambiente lúdico para contribuir, a su desarrollo a través del deporte no competitivo, reforzando aspectos físicos, psicológicos y sociales.                                                                                                                          </a:t>
            </a:r>
            <a:endParaRPr b="0" i="0" sz="1700" u="none" cap="none" strike="noStrike">
              <a:solidFill>
                <a:srgbClr val="222222"/>
              </a:solidFill>
              <a:latin typeface="Lato"/>
              <a:ea typeface="Lato"/>
              <a:cs typeface="Lato"/>
              <a:sym typeface="Lato"/>
            </a:endParaRPr>
          </a:p>
          <a:p>
            <a:pPr indent="0" lvl="0" marL="0" marR="0" rtl="0" algn="just">
              <a:lnSpc>
                <a:spcPct val="107000"/>
              </a:lnSpc>
              <a:spcBef>
                <a:spcPts val="800"/>
              </a:spcBef>
              <a:spcAft>
                <a:spcPts val="0"/>
              </a:spcAft>
              <a:buClr>
                <a:schemeClr val="dk1"/>
              </a:buClr>
              <a:buSzPts val="1100"/>
              <a:buFont typeface="Arial"/>
              <a:buNone/>
            </a:pPr>
            <a:r>
              <a:rPr b="0" i="0" lang="es-ES" sz="1700" u="none" cap="none" strike="noStrike">
                <a:solidFill>
                  <a:srgbClr val="222222"/>
                </a:solidFill>
                <a:latin typeface="Lato"/>
                <a:ea typeface="Lato"/>
                <a:cs typeface="Lato"/>
                <a:sym typeface="Lato"/>
              </a:rPr>
              <a:t>En el primer trimestre se trabajará: el esquema corporal, control postural y lateralidad. En el segundo trimestre: coordinación motriz, equilibrio, lanzamientos y recepciones. Y en el tercer trimestre: percepción espacio-temporal, expresión corporal e iniciación deportiva.</a:t>
            </a:r>
            <a:endParaRPr b="0" i="0" sz="1700" u="none" cap="none" strike="noStrike">
              <a:solidFill>
                <a:srgbClr val="222222"/>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700">
                <a:solidFill>
                  <a:schemeClr val="dk1"/>
                </a:solidFill>
                <a:latin typeface="Lato"/>
                <a:ea typeface="Lato"/>
                <a:cs typeface="Lato"/>
                <a:sym typeface="Lato"/>
              </a:rPr>
              <a:t>Se contrata adicionalmente un seguro de accidentes que será cobrado a inicio de curso ( 3,5 € pago único).</a:t>
            </a:r>
            <a:endParaRPr b="0" i="0" sz="1700" u="none" cap="none" strike="noStrike">
              <a:solidFill>
                <a:srgbClr val="222222"/>
              </a:solidFill>
              <a:latin typeface="Lato"/>
              <a:ea typeface="Lato"/>
              <a:cs typeface="Lato"/>
              <a:sym typeface="Lato"/>
            </a:endParaRPr>
          </a:p>
          <a:p>
            <a:pPr indent="0" lvl="0" marL="0" marR="0" rtl="0" algn="l">
              <a:lnSpc>
                <a:spcPct val="100000"/>
              </a:lnSpc>
              <a:spcBef>
                <a:spcPts val="800"/>
              </a:spcBef>
              <a:spcAft>
                <a:spcPts val="0"/>
              </a:spcAft>
              <a:buClr>
                <a:srgbClr val="000000"/>
              </a:buClr>
              <a:buSzPts val="1800"/>
              <a:buFont typeface="Arial"/>
              <a:buNone/>
            </a:pPr>
            <a:r>
              <a:t/>
            </a:r>
            <a:endParaRPr b="0" i="0" sz="1800" u="none" cap="none" strike="noStrike">
              <a:solidFill>
                <a:schemeClr val="dk1"/>
              </a:solidFill>
              <a:highlight>
                <a:srgbClr val="FFFF00"/>
              </a:highlight>
              <a:latin typeface="Calibri"/>
              <a:ea typeface="Calibri"/>
              <a:cs typeface="Calibri"/>
              <a:sym typeface="Calibri"/>
            </a:endParaRPr>
          </a:p>
        </p:txBody>
      </p:sp>
      <p:sp>
        <p:nvSpPr>
          <p:cNvPr id="115" name="Google Shape;115;p16"/>
          <p:cNvSpPr txBox="1"/>
          <p:nvPr/>
        </p:nvSpPr>
        <p:spPr>
          <a:xfrm>
            <a:off x="6997712" y="5076825"/>
            <a:ext cx="339722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16" name="Google Shape;116;p16"/>
          <p:cNvPicPr preferRelativeResize="0"/>
          <p:nvPr/>
        </p:nvPicPr>
        <p:blipFill rotWithShape="1">
          <a:blip r:embed="rId3">
            <a:alphaModFix/>
          </a:blip>
          <a:srcRect b="0" l="0" r="0" t="0"/>
          <a:stretch/>
        </p:blipFill>
        <p:spPr>
          <a:xfrm>
            <a:off x="6844025" y="381000"/>
            <a:ext cx="5195575" cy="2585479"/>
          </a:xfrm>
          <a:prstGeom prst="rect">
            <a:avLst/>
          </a:prstGeom>
          <a:noFill/>
          <a:ln>
            <a:noFill/>
          </a:ln>
        </p:spPr>
      </p:pic>
      <p:graphicFrame>
        <p:nvGraphicFramePr>
          <p:cNvPr id="117" name="Google Shape;117;p16"/>
          <p:cNvGraphicFramePr/>
          <p:nvPr/>
        </p:nvGraphicFramePr>
        <p:xfrm>
          <a:off x="6558644" y="3601240"/>
          <a:ext cx="3000000" cy="3000000"/>
        </p:xfrm>
        <a:graphic>
          <a:graphicData uri="http://schemas.openxmlformats.org/drawingml/2006/table">
            <a:tbl>
              <a:tblPr>
                <a:noFill/>
                <a:tableStyleId>{8C66A8F8-7157-4AC6-8828-86538214D162}</a:tableStyleId>
              </a:tblPr>
              <a:tblGrid>
                <a:gridCol w="764625"/>
                <a:gridCol w="238950"/>
                <a:gridCol w="984450"/>
                <a:gridCol w="258050"/>
                <a:gridCol w="1108700"/>
                <a:gridCol w="219825"/>
                <a:gridCol w="198800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PREDEPORTE</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Infantil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L y X</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2</a:t>
                      </a:r>
                      <a:r>
                        <a:rPr lang="es-ES" sz="1400" u="none" cap="none" strike="noStrike">
                          <a:latin typeface="Calibri"/>
                          <a:ea typeface="Calibri"/>
                          <a:cs typeface="Calibri"/>
                          <a:sym typeface="Calibri"/>
                        </a:rPr>
                        <a:t>7</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5</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118" name="Google Shape;118;p16"/>
          <p:cNvPicPr preferRelativeResize="0"/>
          <p:nvPr/>
        </p:nvPicPr>
        <p:blipFill rotWithShape="1">
          <a:blip r:embed="rId4">
            <a:alphaModFix/>
          </a:blip>
          <a:srcRect b="0" l="0" r="0" t="0"/>
          <a:stretch/>
        </p:blipFill>
        <p:spPr>
          <a:xfrm>
            <a:off x="9757162" y="4447234"/>
            <a:ext cx="1809750" cy="2143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5"/>
          <p:cNvSpPr txBox="1"/>
          <p:nvPr/>
        </p:nvSpPr>
        <p:spPr>
          <a:xfrm>
            <a:off x="522525" y="304800"/>
            <a:ext cx="6030600" cy="541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MÚSICA Y MOVIMIENTO</a:t>
            </a:r>
            <a:r>
              <a:rPr b="1" i="0" lang="es-ES" sz="1700" u="none" cap="none" strike="noStrike">
                <a:solidFill>
                  <a:schemeClr val="dk1"/>
                </a:solidFill>
                <a:latin typeface="Calibri"/>
                <a:ea typeface="Calibri"/>
                <a:cs typeface="Calibri"/>
                <a:sym typeface="Calibri"/>
              </a:rPr>
              <a:t> </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7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700" u="none" cap="none" strike="noStrike">
                <a:solidFill>
                  <a:srgbClr val="000000"/>
                </a:solidFill>
                <a:latin typeface="Lato"/>
                <a:ea typeface="Lato"/>
                <a:cs typeface="Lato"/>
                <a:sym typeface="Lato"/>
              </a:rPr>
              <a:t>Se impulsa la actividad musical como estímulo y descubrimiento que ayude a los más pequeños a iniciarse en la experiencia musical a través del ritmo y la estimulación. </a:t>
            </a:r>
            <a:endParaRPr b="0" i="0" sz="17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400"/>
              <a:buFont typeface="Arial"/>
              <a:buNone/>
            </a:pPr>
            <a:r>
              <a:t/>
            </a:r>
            <a:endParaRPr b="0" i="0" sz="13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s-ES" sz="1700" u="none" cap="none" strike="noStrike">
                <a:solidFill>
                  <a:srgbClr val="222222"/>
                </a:solidFill>
                <a:latin typeface="Lato"/>
                <a:ea typeface="Lato"/>
                <a:cs typeface="Lato"/>
                <a:sym typeface="Lato"/>
              </a:rPr>
              <a:t>En Música y Movimiento jugamos con la psicomotricidad fina y gruesa. En una primera parte de la sesión se utilizarán fichas musicales en las que terminan solfeando, es decir, leyendo música.  En la segunda parte de la sesión se prepararon canciones, coros y bailes orientados a una temática que cambiaremos cada trimestre.</a:t>
            </a:r>
            <a:endParaRPr b="0" i="0" sz="13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7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700" u="none" cap="none" strike="noStrike">
                <a:solidFill>
                  <a:srgbClr val="000000"/>
                </a:solidFill>
                <a:latin typeface="Lato"/>
                <a:ea typeface="Lato"/>
                <a:cs typeface="Lato"/>
                <a:sym typeface="Lato"/>
              </a:rPr>
              <a:t>El objetivo es que los niños y niñas exploren su potencial musical y creativo de una manera lúdica. </a:t>
            </a:r>
            <a:endParaRPr b="0" i="0" sz="17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700" u="none" cap="none" strike="noStrike">
              <a:solidFill>
                <a:srgbClr val="000000"/>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700">
                <a:latin typeface="Lato"/>
                <a:ea typeface="Lato"/>
                <a:cs typeface="Lato"/>
                <a:sym typeface="Lato"/>
              </a:rPr>
              <a:t>Se contrata adicionalmente un seguro de accidentes que será cobrado a inicio de curso ( 3,5 € pago único).</a:t>
            </a:r>
            <a:endParaRPr b="0" i="0" sz="1700" u="none" cap="none" strike="noStrike">
              <a:solidFill>
                <a:srgbClr val="000000"/>
              </a:solidFill>
              <a:latin typeface="Lato"/>
              <a:ea typeface="Lato"/>
              <a:cs typeface="Lato"/>
              <a:sym typeface="Lato"/>
            </a:endParaRPr>
          </a:p>
        </p:txBody>
      </p:sp>
      <p:sp>
        <p:nvSpPr>
          <p:cNvPr id="124" name="Google Shape;124;p5"/>
          <p:cNvSpPr txBox="1"/>
          <p:nvPr/>
        </p:nvSpPr>
        <p:spPr>
          <a:xfrm>
            <a:off x="7273925" y="5088493"/>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descr="Imágenes de Ninos Bailando | Vectores, fotos de stock y PSD gratuitos" id="125" name="Google Shape;125;p5"/>
          <p:cNvPicPr preferRelativeResize="0"/>
          <p:nvPr/>
        </p:nvPicPr>
        <p:blipFill rotWithShape="1">
          <a:blip r:embed="rId3">
            <a:alphaModFix/>
          </a:blip>
          <a:srcRect b="0" l="0" r="0" t="0"/>
          <a:stretch/>
        </p:blipFill>
        <p:spPr>
          <a:xfrm>
            <a:off x="6857788" y="836750"/>
            <a:ext cx="5093195" cy="2100943"/>
          </a:xfrm>
          <a:prstGeom prst="rect">
            <a:avLst/>
          </a:prstGeom>
          <a:noFill/>
          <a:ln>
            <a:noFill/>
          </a:ln>
        </p:spPr>
      </p:pic>
      <p:graphicFrame>
        <p:nvGraphicFramePr>
          <p:cNvPr id="126" name="Google Shape;126;p5"/>
          <p:cNvGraphicFramePr/>
          <p:nvPr/>
        </p:nvGraphicFramePr>
        <p:xfrm>
          <a:off x="6861626" y="3579472"/>
          <a:ext cx="3000000" cy="3000000"/>
        </p:xfrm>
        <a:graphic>
          <a:graphicData uri="http://schemas.openxmlformats.org/drawingml/2006/table">
            <a:tbl>
              <a:tblPr>
                <a:noFill/>
                <a:tableStyleId>{8C66A8F8-7157-4AC6-8828-86538214D162}</a:tableStyleId>
              </a:tblPr>
              <a:tblGrid>
                <a:gridCol w="762950"/>
                <a:gridCol w="238425"/>
                <a:gridCol w="457775"/>
                <a:gridCol w="257500"/>
                <a:gridCol w="1106275"/>
                <a:gridCol w="219350"/>
                <a:gridCol w="208855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MÚSICA Y MOVIMIENTO</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Infantil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J</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25</a:t>
                      </a:r>
                      <a:r>
                        <a:rPr b="0" i="0" lang="es-ES" sz="1400" u="none" cap="none" strike="noStrike">
                          <a:solidFill>
                            <a:srgbClr val="000000"/>
                          </a:solidFill>
                          <a:latin typeface="Calibri"/>
                          <a:ea typeface="Calibri"/>
                          <a:cs typeface="Calibri"/>
                          <a:sym typeface="Calibri"/>
                        </a:rPr>
                        <a:t>€ socios/</a:t>
                      </a:r>
                      <a:r>
                        <a:rPr lang="es-ES" sz="1400" u="none" cap="none" strike="noStrike">
                          <a:latin typeface="Calibri"/>
                          <a:ea typeface="Calibri"/>
                          <a:cs typeface="Calibri"/>
                          <a:sym typeface="Calibri"/>
                        </a:rPr>
                        <a:t>33</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127" name="Google Shape;127;p5"/>
          <p:cNvPicPr preferRelativeResize="0"/>
          <p:nvPr/>
        </p:nvPicPr>
        <p:blipFill rotWithShape="1">
          <a:blip r:embed="rId4">
            <a:alphaModFix/>
          </a:blip>
          <a:srcRect b="0" l="0" r="0" t="0"/>
          <a:stretch/>
        </p:blipFill>
        <p:spPr>
          <a:xfrm>
            <a:off x="8948056" y="4780186"/>
            <a:ext cx="2772389" cy="793300"/>
          </a:xfrm>
          <a:prstGeom prst="rect">
            <a:avLst/>
          </a:prstGeom>
          <a:noFill/>
          <a:ln>
            <a:noFill/>
          </a:ln>
        </p:spPr>
      </p:pic>
      <p:sp>
        <p:nvSpPr>
          <p:cNvPr id="128" name="Google Shape;128;p5"/>
          <p:cNvSpPr txBox="1"/>
          <p:nvPr/>
        </p:nvSpPr>
        <p:spPr>
          <a:xfrm>
            <a:off x="6956188" y="5814900"/>
            <a:ext cx="45987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s-ES" sz="1800" u="sng" cap="none" strike="noStrike">
                <a:solidFill>
                  <a:schemeClr val="hlink"/>
                </a:solidFill>
                <a:latin typeface="Calibri"/>
                <a:ea typeface="Calibri"/>
                <a:cs typeface="Calibri"/>
                <a:sym typeface="Calibri"/>
                <a:hlinkClick r:id="rId5"/>
              </a:rPr>
              <a:t>https://inscripcionesextraescolaresge.com/</a:t>
            </a:r>
            <a:endParaRPr b="0" i="0" sz="1800" u="sng"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5"/>
          <p:cNvSpPr txBox="1"/>
          <p:nvPr/>
        </p:nvSpPr>
        <p:spPr>
          <a:xfrm>
            <a:off x="676275" y="304800"/>
            <a:ext cx="5781600" cy="587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PSICOMOTRICIDAD</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accent1"/>
              </a:solidFill>
              <a:latin typeface="Corben"/>
              <a:ea typeface="Corben"/>
              <a:cs typeface="Corben"/>
              <a:sym typeface="Corben"/>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15000"/>
              </a:lnSpc>
              <a:spcBef>
                <a:spcPts val="0"/>
              </a:spcBef>
              <a:spcAft>
                <a:spcPts val="0"/>
              </a:spcAft>
              <a:buClr>
                <a:schemeClr val="dk1"/>
              </a:buClr>
              <a:buSzPts val="1100"/>
              <a:buFont typeface="Arial"/>
              <a:buNone/>
            </a:pPr>
            <a:r>
              <a:rPr b="0" i="0" lang="es-ES" sz="1800" u="none" cap="none" strike="noStrike">
                <a:solidFill>
                  <a:srgbClr val="333333"/>
                </a:solidFill>
                <a:highlight>
                  <a:srgbClr val="FFFFFF"/>
                </a:highlight>
                <a:latin typeface="Lato"/>
                <a:ea typeface="Lato"/>
                <a:cs typeface="Lato"/>
                <a:sym typeface="Lato"/>
              </a:rPr>
              <a:t>A través de los </a:t>
            </a:r>
            <a:r>
              <a:rPr b="1" i="0" lang="es-ES" sz="1800" u="none" cap="none" strike="noStrike">
                <a:solidFill>
                  <a:srgbClr val="333333"/>
                </a:solidFill>
                <a:highlight>
                  <a:srgbClr val="FFFFFF"/>
                </a:highlight>
                <a:latin typeface="Lato"/>
                <a:ea typeface="Lato"/>
                <a:cs typeface="Lato"/>
                <a:sym typeface="Lato"/>
              </a:rPr>
              <a:t>ejercicios de psicomotricidad</a:t>
            </a:r>
            <a:r>
              <a:rPr b="0" i="0" lang="es-ES" sz="1800" u="none" cap="none" strike="noStrike">
                <a:solidFill>
                  <a:srgbClr val="333333"/>
                </a:solidFill>
                <a:highlight>
                  <a:srgbClr val="FFFFFF"/>
                </a:highlight>
                <a:latin typeface="Lato"/>
                <a:ea typeface="Lato"/>
                <a:cs typeface="Lato"/>
                <a:sym typeface="Lato"/>
              </a:rPr>
              <a:t> los pequeños se relacionan con los demás, concienciándose de su propio cuerpo y dominando el equilibrio, adquieren un control de la respiración y de las diversas coordinaciones motoras, desarrollan la iniciativa propia y el ritmo.</a:t>
            </a:r>
            <a:endParaRPr b="0" i="0" sz="1800" u="none" cap="none" strike="noStrike">
              <a:solidFill>
                <a:srgbClr val="333333"/>
              </a:solidFill>
              <a:highlight>
                <a:srgbClr val="FFFFFF"/>
              </a:highlight>
              <a:latin typeface="Lato"/>
              <a:ea typeface="Lato"/>
              <a:cs typeface="Lato"/>
              <a:sym typeface="Lato"/>
            </a:endParaRPr>
          </a:p>
          <a:p>
            <a:pPr indent="0" lvl="0" marL="0" marR="0" rtl="0" algn="just">
              <a:lnSpc>
                <a:spcPct val="115000"/>
              </a:lnSpc>
              <a:spcBef>
                <a:spcPts val="1200"/>
              </a:spcBef>
              <a:spcAft>
                <a:spcPts val="0"/>
              </a:spcAft>
              <a:buClr>
                <a:schemeClr val="dk1"/>
              </a:buClr>
              <a:buSzPts val="1100"/>
              <a:buFont typeface="Arial"/>
              <a:buNone/>
            </a:pPr>
            <a:r>
              <a:rPr b="0" i="0" lang="es-ES" sz="1800" u="none" cap="none" strike="noStrike">
                <a:solidFill>
                  <a:srgbClr val="333333"/>
                </a:solidFill>
                <a:highlight>
                  <a:srgbClr val="FFFFFF"/>
                </a:highlight>
                <a:latin typeface="Lato"/>
                <a:ea typeface="Lato"/>
                <a:cs typeface="Lato"/>
                <a:sym typeface="Lato"/>
              </a:rPr>
              <a:t>Los ejercicios que se hacen en las clases de psicomotricidad mejoran la </a:t>
            </a:r>
            <a:r>
              <a:rPr b="1" i="0" lang="es-ES" sz="1800" u="none" cap="none" strike="noStrike">
                <a:solidFill>
                  <a:srgbClr val="333333"/>
                </a:solidFill>
                <a:highlight>
                  <a:srgbClr val="FFFFFF"/>
                </a:highlight>
                <a:latin typeface="Lato"/>
                <a:ea typeface="Lato"/>
                <a:cs typeface="Lato"/>
                <a:sym typeface="Lato"/>
              </a:rPr>
              <a:t>memoria</a:t>
            </a:r>
            <a:r>
              <a:rPr b="0" i="0" lang="es-ES" sz="1800" u="none" cap="none" strike="noStrike">
                <a:solidFill>
                  <a:srgbClr val="333333"/>
                </a:solidFill>
                <a:highlight>
                  <a:srgbClr val="FFFFFF"/>
                </a:highlight>
                <a:latin typeface="Lato"/>
                <a:ea typeface="Lato"/>
                <a:cs typeface="Lato"/>
                <a:sym typeface="Lato"/>
              </a:rPr>
              <a:t>, les da a los pequeños un dominio de los planos horizontal y vertical y una orientación en el </a:t>
            </a:r>
            <a:r>
              <a:rPr b="1" i="0" lang="es-ES" sz="1800" u="none" cap="none" strike="noStrike">
                <a:solidFill>
                  <a:srgbClr val="333333"/>
                </a:solidFill>
                <a:highlight>
                  <a:srgbClr val="FFFFFF"/>
                </a:highlight>
                <a:latin typeface="Lato"/>
                <a:ea typeface="Lato"/>
                <a:cs typeface="Lato"/>
                <a:sym typeface="Lato"/>
              </a:rPr>
              <a:t>espacio corporal</a:t>
            </a:r>
            <a:r>
              <a:rPr b="0" i="0" lang="es-ES" sz="1800" u="none" cap="none" strike="noStrike">
                <a:solidFill>
                  <a:srgbClr val="333333"/>
                </a:solidFill>
                <a:highlight>
                  <a:srgbClr val="FFFFFF"/>
                </a:highlight>
                <a:latin typeface="Lato"/>
                <a:ea typeface="Lato"/>
                <a:cs typeface="Lato"/>
                <a:sym typeface="Lato"/>
              </a:rPr>
              <a:t>.</a:t>
            </a:r>
            <a:endParaRPr b="0" i="0" sz="1800" u="none" cap="none" strike="noStrike">
              <a:solidFill>
                <a:srgbClr val="333333"/>
              </a:solidFill>
              <a:highlight>
                <a:srgbClr val="FFFFFF"/>
              </a:highlight>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800">
                <a:solidFill>
                  <a:schemeClr val="dk1"/>
                </a:solidFill>
                <a:latin typeface="Lato"/>
                <a:ea typeface="Lato"/>
                <a:cs typeface="Lato"/>
                <a:sym typeface="Lato"/>
              </a:rPr>
              <a:t>Se contrata adicionalmente un seguro de accidentes que será cobrado a inicio de curso ( 3,5 € pago único).</a:t>
            </a:r>
            <a:endParaRPr b="0" i="0" sz="1900" u="none" cap="none" strike="noStrike">
              <a:solidFill>
                <a:srgbClr val="333333"/>
              </a:solidFill>
              <a:highlight>
                <a:srgbClr val="FFFFFF"/>
              </a:highlight>
              <a:latin typeface="Lato"/>
              <a:ea typeface="Lato"/>
              <a:cs typeface="Lato"/>
              <a:sym typeface="Lato"/>
            </a:endParaRPr>
          </a:p>
          <a:p>
            <a:pPr indent="0" lvl="0" marL="0" marR="0" rtl="0" algn="l">
              <a:lnSpc>
                <a:spcPct val="100000"/>
              </a:lnSpc>
              <a:spcBef>
                <a:spcPts val="1200"/>
              </a:spcBef>
              <a:spcAft>
                <a:spcPts val="0"/>
              </a:spcAft>
              <a:buClr>
                <a:srgbClr val="000000"/>
              </a:buClr>
              <a:buSzPts val="1500"/>
              <a:buFont typeface="Arial"/>
              <a:buNone/>
            </a:pPr>
            <a:r>
              <a:t/>
            </a:r>
            <a:endParaRPr b="0" i="0" sz="1500" u="none" cap="none" strike="noStrike">
              <a:solidFill>
                <a:schemeClr val="dk1"/>
              </a:solidFill>
              <a:highlight>
                <a:srgbClr val="FFFF00"/>
              </a:highlight>
              <a:latin typeface="Calibri"/>
              <a:ea typeface="Calibri"/>
              <a:cs typeface="Calibri"/>
              <a:sym typeface="Calibri"/>
            </a:endParaRPr>
          </a:p>
        </p:txBody>
      </p:sp>
      <p:sp>
        <p:nvSpPr>
          <p:cNvPr id="134" name="Google Shape;134;p15"/>
          <p:cNvSpPr txBox="1"/>
          <p:nvPr/>
        </p:nvSpPr>
        <p:spPr>
          <a:xfrm>
            <a:off x="6668412" y="5381113"/>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35" name="Google Shape;135;p15"/>
          <p:cNvPicPr preferRelativeResize="0"/>
          <p:nvPr/>
        </p:nvPicPr>
        <p:blipFill rotWithShape="1">
          <a:blip r:embed="rId3">
            <a:alphaModFix/>
          </a:blip>
          <a:srcRect b="0" l="0" r="0" t="0"/>
          <a:stretch/>
        </p:blipFill>
        <p:spPr>
          <a:xfrm>
            <a:off x="6668412" y="211066"/>
            <a:ext cx="5145059" cy="3217934"/>
          </a:xfrm>
          <a:prstGeom prst="rect">
            <a:avLst/>
          </a:prstGeom>
          <a:noFill/>
          <a:ln>
            <a:noFill/>
          </a:ln>
        </p:spPr>
      </p:pic>
      <p:graphicFrame>
        <p:nvGraphicFramePr>
          <p:cNvPr id="136" name="Google Shape;136;p15"/>
          <p:cNvGraphicFramePr/>
          <p:nvPr/>
        </p:nvGraphicFramePr>
        <p:xfrm>
          <a:off x="6602185" y="3647959"/>
          <a:ext cx="3000000" cy="3000000"/>
        </p:xfrm>
        <a:graphic>
          <a:graphicData uri="http://schemas.openxmlformats.org/drawingml/2006/table">
            <a:tbl>
              <a:tblPr>
                <a:noFill/>
                <a:tableStyleId>{8C66A8F8-7157-4AC6-8828-86538214D162}</a:tableStyleId>
              </a:tblPr>
              <a:tblGrid>
                <a:gridCol w="764625"/>
                <a:gridCol w="238950"/>
                <a:gridCol w="984450"/>
                <a:gridCol w="258050"/>
                <a:gridCol w="1108700"/>
                <a:gridCol w="219825"/>
                <a:gridCol w="1988000"/>
              </a:tblGrid>
              <a:tr h="24130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PSICOMOTRICIDAD</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Infantil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M y J</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2</a:t>
                      </a:r>
                      <a:r>
                        <a:rPr lang="es-ES" sz="1400" u="none" cap="none" strike="noStrike">
                          <a:latin typeface="Calibri"/>
                          <a:ea typeface="Calibri"/>
                          <a:cs typeface="Calibri"/>
                          <a:sym typeface="Calibri"/>
                        </a:rPr>
                        <a:t>7</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5</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137" name="Google Shape;137;p15"/>
          <p:cNvPicPr preferRelativeResize="0"/>
          <p:nvPr/>
        </p:nvPicPr>
        <p:blipFill rotWithShape="1">
          <a:blip r:embed="rId4">
            <a:alphaModFix/>
          </a:blip>
          <a:srcRect b="0" l="0" r="0" t="0"/>
          <a:stretch/>
        </p:blipFill>
        <p:spPr>
          <a:xfrm>
            <a:off x="8367037" y="4494222"/>
            <a:ext cx="1809750" cy="2143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8"/>
          <p:cNvSpPr txBox="1"/>
          <p:nvPr/>
        </p:nvSpPr>
        <p:spPr>
          <a:xfrm>
            <a:off x="676275" y="296050"/>
            <a:ext cx="5781600" cy="4388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Danza moderna</a:t>
            </a:r>
            <a:r>
              <a:rPr b="1" i="0" lang="es-ES" sz="1800" u="none" cap="none" strike="noStrike">
                <a:solidFill>
                  <a:schemeClr val="dk1"/>
                </a:solidFill>
                <a:latin typeface="Calibri"/>
                <a:ea typeface="Calibri"/>
                <a:cs typeface="Calibri"/>
                <a:sym typeface="Calibri"/>
              </a:rPr>
              <a:t>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A través del baile se fomenta el trabajo en equipo, el compañerismo, la expresión creativa, el autoconocimiento, las habilidades sociales y las capacidades físicas. Diversión, risa y música: una disciplina hecha para los más pequeños. </a:t>
            </a:r>
            <a:endParaRPr b="0" i="0" sz="18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Este año contamos con una nueva escuela que cuenta con una larga trayectoria en el barrio.</a:t>
            </a:r>
            <a:endParaRPr b="0" i="0" sz="18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700">
                <a:solidFill>
                  <a:schemeClr val="dk1"/>
                </a:solidFill>
                <a:latin typeface="Lato"/>
                <a:ea typeface="Lato"/>
                <a:cs typeface="Lato"/>
                <a:sym typeface="Lato"/>
              </a:rPr>
              <a:t>Se contrata adicionalmente un seguro de accidentes que será cobrado a inicio de curso ( 3,5 € pago único).</a:t>
            </a:r>
            <a:endParaRPr b="0" i="0" sz="17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aphicFrame>
        <p:nvGraphicFramePr>
          <p:cNvPr id="143" name="Google Shape;143;p8"/>
          <p:cNvGraphicFramePr/>
          <p:nvPr/>
        </p:nvGraphicFramePr>
        <p:xfrm>
          <a:off x="6664216" y="3097453"/>
          <a:ext cx="3000000" cy="3000000"/>
        </p:xfrm>
        <a:graphic>
          <a:graphicData uri="http://schemas.openxmlformats.org/drawingml/2006/table">
            <a:tbl>
              <a:tblPr>
                <a:noFill/>
                <a:tableStyleId>{8C66A8F8-7157-4AC6-8828-86538214D162}</a:tableStyleId>
              </a:tblPr>
              <a:tblGrid>
                <a:gridCol w="762950"/>
                <a:gridCol w="238425"/>
                <a:gridCol w="457775"/>
                <a:gridCol w="257500"/>
                <a:gridCol w="1106275"/>
                <a:gridCol w="219350"/>
                <a:gridCol w="208855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lang="es-ES" sz="1400" u="none" cap="none" strike="noStrike">
                          <a:solidFill>
                            <a:srgbClr val="FFFFFF"/>
                          </a:solidFill>
                          <a:latin typeface="Calibri"/>
                          <a:ea typeface="Calibri"/>
                          <a:cs typeface="Calibri"/>
                          <a:sym typeface="Calibri"/>
                        </a:rPr>
                        <a:t>DANZA MODERNA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M y J</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33</a:t>
                      </a:r>
                      <a:r>
                        <a:rPr b="0" i="0" lang="es-ES" sz="1400" u="none" cap="none" strike="noStrike">
                          <a:solidFill>
                            <a:srgbClr val="000000"/>
                          </a:solidFill>
                          <a:latin typeface="Calibri"/>
                          <a:ea typeface="Calibri"/>
                          <a:cs typeface="Calibri"/>
                          <a:sym typeface="Calibri"/>
                        </a:rPr>
                        <a:t>€ socios/41€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
        <p:nvSpPr>
          <p:cNvPr id="144" name="Google Shape;144;p8"/>
          <p:cNvSpPr txBox="1"/>
          <p:nvPr/>
        </p:nvSpPr>
        <p:spPr>
          <a:xfrm>
            <a:off x="6664225" y="4295693"/>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45" name="Google Shape;145;p8"/>
          <p:cNvPicPr preferRelativeResize="0"/>
          <p:nvPr/>
        </p:nvPicPr>
        <p:blipFill rotWithShape="1">
          <a:blip r:embed="rId3">
            <a:alphaModFix/>
          </a:blip>
          <a:srcRect b="0" l="0" r="0" t="0"/>
          <a:stretch/>
        </p:blipFill>
        <p:spPr>
          <a:xfrm>
            <a:off x="8705700" y="4218425"/>
            <a:ext cx="2924175" cy="1295400"/>
          </a:xfrm>
          <a:prstGeom prst="rect">
            <a:avLst/>
          </a:prstGeom>
          <a:noFill/>
          <a:ln>
            <a:noFill/>
          </a:ln>
        </p:spPr>
      </p:pic>
      <p:pic>
        <p:nvPicPr>
          <p:cNvPr id="146" name="Google Shape;146;p8"/>
          <p:cNvPicPr preferRelativeResize="0"/>
          <p:nvPr/>
        </p:nvPicPr>
        <p:blipFill rotWithShape="1">
          <a:blip r:embed="rId4">
            <a:alphaModFix/>
          </a:blip>
          <a:srcRect b="0" l="0" r="0" t="0"/>
          <a:stretch/>
        </p:blipFill>
        <p:spPr>
          <a:xfrm>
            <a:off x="7283275" y="-49250"/>
            <a:ext cx="4104325" cy="2955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3f07099dd1b_0_16"/>
          <p:cNvSpPr txBox="1"/>
          <p:nvPr/>
        </p:nvSpPr>
        <p:spPr>
          <a:xfrm>
            <a:off x="676275" y="296050"/>
            <a:ext cx="5781600" cy="577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lang="es-ES" sz="3200">
                <a:solidFill>
                  <a:schemeClr val="accent1"/>
                </a:solidFill>
                <a:latin typeface="Corben"/>
                <a:ea typeface="Corben"/>
                <a:cs typeface="Corben"/>
                <a:sym typeface="Corben"/>
              </a:rPr>
              <a:t>Teatro</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lang="es-ES" sz="1800">
                <a:solidFill>
                  <a:schemeClr val="dk1"/>
                </a:solidFill>
                <a:latin typeface="Lato"/>
                <a:ea typeface="Lato"/>
                <a:cs typeface="Lato"/>
                <a:sym typeface="Lato"/>
              </a:rPr>
              <a:t>La actividad extraescolar de teatro utiliza el juego dramático como herramienta educativa para fomentar la creatividad, la expresión y el desarrollo personal del alumnado. Se desarrolla en un entorno seguro donde los niños y niñas aprenden a expresarse con confianza, respetando los ritmos individuales y el trabajo en equipo. Las sesiones están adaptadas a cada edad y favorecen habilidades como la comunicación, la empatía, la escucha y la cooperación. El objetivo no es formar actores, sino potenciar el crecimiento emocional, social y creativo a través del teatro. Además, la actividad se integra de forma flexible en la organización y necesidades de cada centro educativo. </a:t>
            </a:r>
            <a:endParaRPr b="0" i="0" sz="18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700">
                <a:solidFill>
                  <a:schemeClr val="dk1"/>
                </a:solidFill>
                <a:latin typeface="Lato"/>
                <a:ea typeface="Lato"/>
                <a:cs typeface="Lato"/>
                <a:sym typeface="Lato"/>
              </a:rPr>
              <a:t>Se contrata adicionalmente un seguro de accidentes que será cobrado a inicio de curso ( 3,5 € pago único).</a:t>
            </a:r>
            <a:endParaRPr b="0" i="0" sz="17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p:txBody>
      </p:sp>
      <p:graphicFrame>
        <p:nvGraphicFramePr>
          <p:cNvPr id="152" name="Google Shape;152;g3f07099dd1b_0_16"/>
          <p:cNvGraphicFramePr/>
          <p:nvPr/>
        </p:nvGraphicFramePr>
        <p:xfrm>
          <a:off x="6664216" y="3570428"/>
          <a:ext cx="3000000" cy="3000000"/>
        </p:xfrm>
        <a:graphic>
          <a:graphicData uri="http://schemas.openxmlformats.org/drawingml/2006/table">
            <a:tbl>
              <a:tblPr>
                <a:noFill/>
                <a:tableStyleId>{8C66A8F8-7157-4AC6-8828-86538214D162}</a:tableStyleId>
              </a:tblPr>
              <a:tblGrid>
                <a:gridCol w="762950"/>
                <a:gridCol w="238425"/>
                <a:gridCol w="457775"/>
                <a:gridCol w="257500"/>
                <a:gridCol w="1106275"/>
                <a:gridCol w="219350"/>
                <a:gridCol w="208855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lang="es-ES" sz="1400" u="none" cap="none" strike="noStrike">
                          <a:solidFill>
                            <a:srgbClr val="FFFFFF"/>
                          </a:solidFill>
                          <a:latin typeface="Calibri"/>
                          <a:ea typeface="Calibri"/>
                          <a:cs typeface="Calibri"/>
                          <a:sym typeface="Calibri"/>
                        </a:rPr>
                        <a:t>DANZA MODERNA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a:latin typeface="Calibri"/>
                          <a:ea typeface="Calibri"/>
                          <a:cs typeface="Calibri"/>
                          <a:sym typeface="Calibri"/>
                        </a:rPr>
                        <a:t>V</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a:t>
                      </a:r>
                      <a:r>
                        <a:rPr lang="es-ES">
                          <a:latin typeface="Calibri"/>
                          <a:ea typeface="Calibri"/>
                          <a:cs typeface="Calibri"/>
                          <a:sym typeface="Calibri"/>
                        </a:rPr>
                        <a:t>:</a:t>
                      </a:r>
                      <a:r>
                        <a:rPr b="0" i="0" lang="es-ES" sz="1400" u="none" cap="none" strike="noStrike">
                          <a:solidFill>
                            <a:srgbClr val="000000"/>
                          </a:solidFill>
                          <a:latin typeface="Calibri"/>
                          <a:ea typeface="Calibri"/>
                          <a:cs typeface="Calibri"/>
                          <a:sym typeface="Calibri"/>
                        </a:rPr>
                        <a:t>30h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3</a:t>
                      </a:r>
                      <a:r>
                        <a:rPr lang="es-ES">
                          <a:latin typeface="Calibri"/>
                          <a:ea typeface="Calibri"/>
                          <a:cs typeface="Calibri"/>
                          <a:sym typeface="Calibri"/>
                        </a:rPr>
                        <a:t>2</a:t>
                      </a:r>
                      <a:r>
                        <a:rPr b="0" i="0" lang="es-ES" sz="1400" u="none" cap="none" strike="noStrike">
                          <a:solidFill>
                            <a:srgbClr val="000000"/>
                          </a:solidFill>
                          <a:latin typeface="Calibri"/>
                          <a:ea typeface="Calibri"/>
                          <a:cs typeface="Calibri"/>
                          <a:sym typeface="Calibri"/>
                        </a:rPr>
                        <a:t>€ socios/4</a:t>
                      </a:r>
                      <a:r>
                        <a:rPr lang="es-ES">
                          <a:latin typeface="Calibri"/>
                          <a:ea typeface="Calibri"/>
                          <a:cs typeface="Calibri"/>
                          <a:sym typeface="Calibri"/>
                        </a:rPr>
                        <a:t>0</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
        <p:nvSpPr>
          <p:cNvPr id="153" name="Google Shape;153;g3f07099dd1b_0_16"/>
          <p:cNvSpPr txBox="1"/>
          <p:nvPr/>
        </p:nvSpPr>
        <p:spPr>
          <a:xfrm>
            <a:off x="6664225" y="4295693"/>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54" name="Google Shape;154;g3f07099dd1b_0_16"/>
          <p:cNvPicPr preferRelativeResize="0"/>
          <p:nvPr/>
        </p:nvPicPr>
        <p:blipFill>
          <a:blip r:embed="rId3">
            <a:alphaModFix/>
          </a:blip>
          <a:stretch>
            <a:fillRect/>
          </a:stretch>
        </p:blipFill>
        <p:spPr>
          <a:xfrm>
            <a:off x="7665600" y="4747874"/>
            <a:ext cx="4359575" cy="976025"/>
          </a:xfrm>
          <a:prstGeom prst="rect">
            <a:avLst/>
          </a:prstGeom>
          <a:noFill/>
          <a:ln>
            <a:noFill/>
          </a:ln>
        </p:spPr>
      </p:pic>
      <p:pic>
        <p:nvPicPr>
          <p:cNvPr id="155" name="Google Shape;155;g3f07099dd1b_0_16" title="ChatGPT Image 5 jul 2026, 16_48_29.png"/>
          <p:cNvPicPr preferRelativeResize="0"/>
          <p:nvPr/>
        </p:nvPicPr>
        <p:blipFill>
          <a:blip r:embed="rId4">
            <a:alphaModFix/>
          </a:blip>
          <a:stretch>
            <a:fillRect/>
          </a:stretch>
        </p:blipFill>
        <p:spPr>
          <a:xfrm>
            <a:off x="6749013" y="152400"/>
            <a:ext cx="4961248" cy="34180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g2518c42497f_0_6"/>
          <p:cNvSpPr txBox="1"/>
          <p:nvPr/>
        </p:nvSpPr>
        <p:spPr>
          <a:xfrm>
            <a:off x="516774" y="615767"/>
            <a:ext cx="5781600" cy="4564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AJEDREZ</a:t>
            </a:r>
            <a:endParaRPr b="1" i="0" sz="3200" u="none" cap="none" strike="noStrike">
              <a:solidFill>
                <a:schemeClr val="accent1"/>
              </a:solidFill>
              <a:latin typeface="Corben"/>
              <a:ea typeface="Corben"/>
              <a:cs typeface="Corben"/>
              <a:sym typeface="Corben"/>
            </a:endParaRPr>
          </a:p>
          <a:p>
            <a:pPr indent="0" lvl="0" marL="0" marR="0" rtl="0" algn="l">
              <a:lnSpc>
                <a:spcPct val="100000"/>
              </a:lnSpc>
              <a:spcBef>
                <a:spcPts val="0"/>
              </a:spcBef>
              <a:spcAft>
                <a:spcPts val="0"/>
              </a:spcAft>
              <a:buClr>
                <a:srgbClr val="000000"/>
              </a:buClr>
              <a:buSzPts val="3200"/>
              <a:buFont typeface="Arial"/>
              <a:buNone/>
            </a:pPr>
            <a:r>
              <a:t/>
            </a:r>
            <a:endParaRPr b="1" i="0" sz="3200" u="none" cap="none" strike="noStrike">
              <a:solidFill>
                <a:schemeClr val="accent1"/>
              </a:solidFill>
              <a:latin typeface="Corben"/>
              <a:ea typeface="Corben"/>
              <a:cs typeface="Corben"/>
              <a:sym typeface="Corben"/>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Diviértete jugando a un juego con multitud de beneficios. </a:t>
            </a:r>
            <a:endParaRPr b="0" i="0" sz="18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¿Por qué los niños deben aprender a jugar ajedrez?</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Mejora el cociente intelectual.</a:t>
            </a:r>
            <a:endParaRPr b="0" i="0" sz="18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Potencia el desarrollo de las habilidades sociales.</a:t>
            </a:r>
            <a:endParaRPr b="0" i="0" sz="18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Ayuda a concentrarse.</a:t>
            </a:r>
            <a:endParaRPr b="0" i="0" sz="18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Favorece la resolución de problemas.</a:t>
            </a:r>
            <a:endParaRPr b="0" i="0" sz="1800" u="none" cap="none" strike="noStrike">
              <a:solidFill>
                <a:srgbClr val="000000"/>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Lato"/>
                <a:ea typeface="Lato"/>
                <a:cs typeface="Lato"/>
                <a:sym typeface="Lato"/>
              </a:rPr>
              <a:t>Mejora la creatividad.</a:t>
            </a:r>
            <a:endParaRPr b="0" i="0" sz="1800" u="none" cap="none" strike="noStrike">
              <a:solidFill>
                <a:schemeClr val="dk1"/>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700">
                <a:solidFill>
                  <a:schemeClr val="dk1"/>
                </a:solidFill>
                <a:latin typeface="Lato"/>
                <a:ea typeface="Lato"/>
                <a:cs typeface="Lato"/>
                <a:sym typeface="Lato"/>
              </a:rPr>
              <a:t>Se contrata adicionalmente un seguro de accidentes que será cobrado a inicio de curso ( 3,5 € pago único).</a:t>
            </a:r>
            <a:endParaRPr b="0" i="0" sz="1800" u="none" cap="none" strike="noStrike">
              <a:solidFill>
                <a:schemeClr val="dk1"/>
              </a:solidFill>
              <a:latin typeface="Lato"/>
              <a:ea typeface="Lato"/>
              <a:cs typeface="Lato"/>
              <a:sym typeface="Lato"/>
            </a:endParaRPr>
          </a:p>
        </p:txBody>
      </p:sp>
      <p:sp>
        <p:nvSpPr>
          <p:cNvPr id="162" name="Google Shape;162;g2518c42497f_0_6"/>
          <p:cNvSpPr txBox="1"/>
          <p:nvPr/>
        </p:nvSpPr>
        <p:spPr>
          <a:xfrm>
            <a:off x="6927402" y="4626750"/>
            <a:ext cx="27681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163" name="Google Shape;163;g2518c42497f_0_6"/>
          <p:cNvSpPr txBox="1"/>
          <p:nvPr/>
        </p:nvSpPr>
        <p:spPr>
          <a:xfrm>
            <a:off x="7474075" y="6149887"/>
            <a:ext cx="3895800" cy="3387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600"/>
              <a:buFont typeface="Arial"/>
              <a:buNone/>
            </a:pPr>
            <a:r>
              <a:rPr b="0" i="0" lang="es-ES" sz="1600" u="none" cap="none" strike="noStrike">
                <a:solidFill>
                  <a:srgbClr val="7F7F7F"/>
                </a:solidFill>
                <a:latin typeface="Calibri"/>
                <a:ea typeface="Calibri"/>
                <a:cs typeface="Calibri"/>
                <a:sym typeface="Calibri"/>
              </a:rPr>
              <a:t>CLUB DEPORTIVO ECO</a:t>
            </a:r>
            <a:endParaRPr b="0" i="0" sz="1400" u="none" cap="none" strike="noStrike">
              <a:solidFill>
                <a:srgbClr val="000000"/>
              </a:solidFill>
              <a:latin typeface="Arial"/>
              <a:ea typeface="Arial"/>
              <a:cs typeface="Arial"/>
              <a:sym typeface="Arial"/>
            </a:endParaRPr>
          </a:p>
        </p:txBody>
      </p:sp>
      <p:pic>
        <p:nvPicPr>
          <p:cNvPr id="164" name="Google Shape;164;g2518c42497f_0_6"/>
          <p:cNvPicPr preferRelativeResize="0"/>
          <p:nvPr/>
        </p:nvPicPr>
        <p:blipFill rotWithShape="1">
          <a:blip r:embed="rId3">
            <a:alphaModFix/>
          </a:blip>
          <a:srcRect b="0" l="0" r="0" t="0"/>
          <a:stretch/>
        </p:blipFill>
        <p:spPr>
          <a:xfrm>
            <a:off x="9941181" y="4772779"/>
            <a:ext cx="1282344" cy="1282344"/>
          </a:xfrm>
          <a:prstGeom prst="rect">
            <a:avLst/>
          </a:prstGeom>
          <a:noFill/>
          <a:ln>
            <a:noFill/>
          </a:ln>
        </p:spPr>
      </p:pic>
      <p:pic>
        <p:nvPicPr>
          <p:cNvPr id="165" name="Google Shape;165;g2518c42497f_0_6"/>
          <p:cNvPicPr preferRelativeResize="0"/>
          <p:nvPr/>
        </p:nvPicPr>
        <p:blipFill rotWithShape="1">
          <a:blip r:embed="rId4">
            <a:alphaModFix/>
          </a:blip>
          <a:srcRect b="0" l="0" r="0" t="0"/>
          <a:stretch/>
        </p:blipFill>
        <p:spPr>
          <a:xfrm>
            <a:off x="8455350" y="260420"/>
            <a:ext cx="2768175" cy="3023268"/>
          </a:xfrm>
          <a:prstGeom prst="rect">
            <a:avLst/>
          </a:prstGeom>
          <a:noFill/>
          <a:ln>
            <a:noFill/>
          </a:ln>
        </p:spPr>
      </p:pic>
      <p:graphicFrame>
        <p:nvGraphicFramePr>
          <p:cNvPr id="166" name="Google Shape;166;g2518c42497f_0_6"/>
          <p:cNvGraphicFramePr/>
          <p:nvPr/>
        </p:nvGraphicFramePr>
        <p:xfrm>
          <a:off x="6611182" y="3721559"/>
          <a:ext cx="3000000" cy="3000000"/>
        </p:xfrm>
        <a:graphic>
          <a:graphicData uri="http://schemas.openxmlformats.org/drawingml/2006/table">
            <a:tbl>
              <a:tblPr>
                <a:noFill/>
                <a:tableStyleId>{8C66A8F8-7157-4AC6-8828-86538214D162}</a:tableStyleId>
              </a:tblPr>
              <a:tblGrid>
                <a:gridCol w="762950"/>
                <a:gridCol w="238425"/>
                <a:gridCol w="457775"/>
                <a:gridCol w="257500"/>
                <a:gridCol w="1106275"/>
                <a:gridCol w="219350"/>
                <a:gridCol w="2088550"/>
              </a:tblGrid>
              <a:tr h="13110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AJEDREZ</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V</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1</a:t>
                      </a:r>
                      <a:r>
                        <a:rPr lang="es-ES">
                          <a:latin typeface="Calibri"/>
                          <a:ea typeface="Calibri"/>
                          <a:cs typeface="Calibri"/>
                          <a:sym typeface="Calibri"/>
                        </a:rPr>
                        <a:t>8</a:t>
                      </a:r>
                      <a:r>
                        <a:rPr b="0" i="0" lang="es-ES" sz="1400" u="none" cap="none" strike="noStrike">
                          <a:solidFill>
                            <a:srgbClr val="000000"/>
                          </a:solidFill>
                          <a:latin typeface="Calibri"/>
                          <a:ea typeface="Calibri"/>
                          <a:cs typeface="Calibri"/>
                          <a:sym typeface="Calibri"/>
                        </a:rPr>
                        <a:t>€ socios/</a:t>
                      </a:r>
                      <a:r>
                        <a:rPr lang="es-ES" sz="1400" u="none" cap="none" strike="noStrike">
                          <a:latin typeface="Calibri"/>
                          <a:ea typeface="Calibri"/>
                          <a:cs typeface="Calibri"/>
                          <a:sym typeface="Calibri"/>
                        </a:rPr>
                        <a:t>2</a:t>
                      </a:r>
                      <a:r>
                        <a:rPr lang="es-ES">
                          <a:latin typeface="Calibri"/>
                          <a:ea typeface="Calibri"/>
                          <a:cs typeface="Calibri"/>
                          <a:sym typeface="Calibri"/>
                        </a:rPr>
                        <a:t>6</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9"/>
          <p:cNvSpPr txBox="1"/>
          <p:nvPr/>
        </p:nvSpPr>
        <p:spPr>
          <a:xfrm>
            <a:off x="271650" y="307550"/>
            <a:ext cx="5943600" cy="6064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LOGOPEDIA</a:t>
            </a:r>
            <a:r>
              <a:rPr b="0" i="0" lang="es-E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latin typeface="Lato"/>
                <a:ea typeface="Lato"/>
                <a:cs typeface="Lato"/>
                <a:sym typeface="Lato"/>
              </a:rPr>
              <a:t>El logopeda es un profesional sanitario que trata diferentes alteraciones del habla, así como del lenguaje oral y escrito, y de la comunicación en general. Trabajamos alteraciones como retrasos en el lenguaje oral y escrito, disfemias, dislexias, trastornos del sonido del habla, TEA… entre muchos más.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latin typeface="Lato"/>
                <a:ea typeface="Lato"/>
                <a:cs typeface="Lato"/>
                <a:sym typeface="Lato"/>
              </a:rPr>
              <a:t>La Logopedia es el conjunto de técnicas de reeducación de las perturbaciones del habla y del lenguaje que permiten hablar correctamente.</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latin typeface="Lato"/>
                <a:ea typeface="Lato"/>
                <a:cs typeface="Lato"/>
                <a:sym typeface="Lato"/>
              </a:rPr>
              <a:t>El objetivo de esta actividad es prevenir, reducir y readaptar, es decir, rehabilitar a los niños afectados de trastornos del lenguaje.</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latin typeface="Lato"/>
                <a:ea typeface="Lato"/>
                <a:cs typeface="Lato"/>
                <a:sym typeface="Lato"/>
              </a:rPr>
              <a:t>Durante el curso, intervenimos de una manera lúdica y con actividades que hagan más fácil el proceso.</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600" u="none" cap="none" strike="noStrike">
                <a:solidFill>
                  <a:schemeClr val="dk1"/>
                </a:solidFill>
                <a:latin typeface="Lato"/>
                <a:ea typeface="Lato"/>
                <a:cs typeface="Lato"/>
                <a:sym typeface="Lato"/>
              </a:rPr>
              <a:t>Es fundamental señalar que estos contenidos se adaptarán de manera individualizada a cada uno de los alumnos/as que asista a esta actividad dependiendo de las dificultades que presenten.</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72" name="Google Shape;172;p9"/>
          <p:cNvSpPr txBox="1"/>
          <p:nvPr/>
        </p:nvSpPr>
        <p:spPr>
          <a:xfrm>
            <a:off x="6997712" y="5076825"/>
            <a:ext cx="339722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73" name="Google Shape;173;p9"/>
          <p:cNvPicPr preferRelativeResize="0"/>
          <p:nvPr/>
        </p:nvPicPr>
        <p:blipFill rotWithShape="1">
          <a:blip r:embed="rId3">
            <a:alphaModFix/>
          </a:blip>
          <a:srcRect b="0" l="0" r="0" t="0"/>
          <a:stretch/>
        </p:blipFill>
        <p:spPr>
          <a:xfrm>
            <a:off x="7375825" y="480321"/>
            <a:ext cx="3993350" cy="2319725"/>
          </a:xfrm>
          <a:prstGeom prst="rect">
            <a:avLst/>
          </a:prstGeom>
          <a:noFill/>
          <a:ln>
            <a:noFill/>
          </a:ln>
        </p:spPr>
      </p:pic>
      <p:pic>
        <p:nvPicPr>
          <p:cNvPr id="174" name="Google Shape;174;p9"/>
          <p:cNvPicPr preferRelativeResize="0"/>
          <p:nvPr/>
        </p:nvPicPr>
        <p:blipFill rotWithShape="1">
          <a:blip r:embed="rId4">
            <a:alphaModFix/>
          </a:blip>
          <a:srcRect b="0" l="0" r="0" t="0"/>
          <a:stretch/>
        </p:blipFill>
        <p:spPr>
          <a:xfrm>
            <a:off x="8948056" y="4780186"/>
            <a:ext cx="2772389" cy="793300"/>
          </a:xfrm>
          <a:prstGeom prst="rect">
            <a:avLst/>
          </a:prstGeom>
          <a:noFill/>
          <a:ln>
            <a:noFill/>
          </a:ln>
        </p:spPr>
      </p:pic>
      <p:graphicFrame>
        <p:nvGraphicFramePr>
          <p:cNvPr id="175" name="Google Shape;175;p9"/>
          <p:cNvGraphicFramePr/>
          <p:nvPr/>
        </p:nvGraphicFramePr>
        <p:xfrm>
          <a:off x="6399915" y="3449771"/>
          <a:ext cx="3000000" cy="3000000"/>
        </p:xfrm>
        <a:graphic>
          <a:graphicData uri="http://schemas.openxmlformats.org/drawingml/2006/table">
            <a:tbl>
              <a:tblPr>
                <a:noFill/>
                <a:tableStyleId>{8C66A8F8-7157-4AC6-8828-86538214D162}</a:tableStyleId>
              </a:tblPr>
              <a:tblGrid>
                <a:gridCol w="808200"/>
                <a:gridCol w="419975"/>
                <a:gridCol w="1262800"/>
                <a:gridCol w="419975"/>
                <a:gridCol w="419975"/>
                <a:gridCol w="2061700"/>
              </a:tblGrid>
              <a:tr h="247650">
                <a:tc gridSpan="6">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LOGOPEDIA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r>
              <a:tr h="247650">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Infantil </a:t>
                      </a:r>
                      <a:r>
                        <a:rPr lang="es-ES" sz="1400" u="none" cap="none" strike="noStrike">
                          <a:latin typeface="Calibri"/>
                          <a:ea typeface="Calibri"/>
                          <a:cs typeface="Calibri"/>
                          <a:sym typeface="Calibri"/>
                        </a:rPr>
                        <a:t>y Primaria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 </a:t>
                      </a:r>
                      <a:endParaRPr sz="1400" u="none" cap="none" strike="noStrike">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gridSpan="3">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día y hora asignado a partir de las 15h</a:t>
                      </a:r>
                      <a:endParaRPr sz="1400" u="none" cap="none" strike="noStrike">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hMerge="1"/>
                <a:tc hMerge="1"/>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solidFill>
                            <a:schemeClr val="dk1"/>
                          </a:solidFill>
                          <a:latin typeface="Calibri"/>
                          <a:ea typeface="Calibri"/>
                          <a:cs typeface="Calibri"/>
                          <a:sym typeface="Calibri"/>
                        </a:rPr>
                        <a:t>5</a:t>
                      </a:r>
                      <a:r>
                        <a:rPr lang="es-ES">
                          <a:solidFill>
                            <a:schemeClr val="dk1"/>
                          </a:solidFill>
                          <a:latin typeface="Calibri"/>
                          <a:ea typeface="Calibri"/>
                          <a:cs typeface="Calibri"/>
                          <a:sym typeface="Calibri"/>
                        </a:rPr>
                        <a:t>9</a:t>
                      </a:r>
                      <a:r>
                        <a:rPr lang="es-ES" sz="1400" u="none" cap="none" strike="noStrike">
                          <a:solidFill>
                            <a:schemeClr val="dk1"/>
                          </a:solidFill>
                          <a:latin typeface="Calibri"/>
                          <a:ea typeface="Calibri"/>
                          <a:cs typeface="Calibri"/>
                          <a:sym typeface="Calibri"/>
                        </a:rPr>
                        <a:t>,50</a:t>
                      </a:r>
                      <a:r>
                        <a:rPr lang="es-ES" sz="1400" u="none" cap="none" strike="noStrike">
                          <a:latin typeface="Calibri"/>
                          <a:ea typeface="Calibri"/>
                          <a:cs typeface="Calibri"/>
                          <a:sym typeface="Calibri"/>
                        </a:rPr>
                        <a:t>€ socios/</a:t>
                      </a:r>
                      <a:r>
                        <a:rPr lang="es-ES" sz="1400" u="none" cap="none" strike="noStrike">
                          <a:solidFill>
                            <a:schemeClr val="dk1"/>
                          </a:solidFill>
                          <a:latin typeface="Calibri"/>
                          <a:ea typeface="Calibri"/>
                          <a:cs typeface="Calibri"/>
                          <a:sym typeface="Calibri"/>
                        </a:rPr>
                        <a:t>7</a:t>
                      </a:r>
                      <a:r>
                        <a:rPr lang="es-ES">
                          <a:solidFill>
                            <a:schemeClr val="dk1"/>
                          </a:solidFill>
                          <a:latin typeface="Calibri"/>
                          <a:ea typeface="Calibri"/>
                          <a:cs typeface="Calibri"/>
                          <a:sym typeface="Calibri"/>
                        </a:rPr>
                        <a:t>7</a:t>
                      </a:r>
                      <a:r>
                        <a:rPr lang="es-ES" sz="1400" u="none" cap="none" strike="noStrike">
                          <a:solidFill>
                            <a:schemeClr val="dk1"/>
                          </a:solidFill>
                          <a:latin typeface="Calibri"/>
                          <a:ea typeface="Calibri"/>
                          <a:cs typeface="Calibri"/>
                          <a:sym typeface="Calibri"/>
                        </a:rPr>
                        <a:t>,50</a:t>
                      </a:r>
                      <a:r>
                        <a:rPr lang="es-ES" sz="1400" u="none" cap="none" strike="noStrike">
                          <a:latin typeface="Calibri"/>
                          <a:ea typeface="Calibri"/>
                          <a:cs typeface="Calibri"/>
                          <a:sym typeface="Calibri"/>
                        </a:rPr>
                        <a:t>€ no socios </a:t>
                      </a:r>
                      <a:endParaRPr sz="1400" u="none" cap="none" strike="noStrike">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
        <p:nvSpPr>
          <p:cNvPr id="176" name="Google Shape;176;p9"/>
          <p:cNvSpPr txBox="1"/>
          <p:nvPr/>
        </p:nvSpPr>
        <p:spPr>
          <a:xfrm>
            <a:off x="6956188" y="5814900"/>
            <a:ext cx="45987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s-ES" sz="1800" u="sng" cap="none" strike="noStrike">
                <a:solidFill>
                  <a:schemeClr val="hlink"/>
                </a:solidFill>
                <a:latin typeface="Calibri"/>
                <a:ea typeface="Calibri"/>
                <a:cs typeface="Calibri"/>
                <a:sym typeface="Calibri"/>
                <a:hlinkClick r:id="rId5"/>
              </a:rPr>
              <a:t>https://inscripcionesextraescolaresge.com/</a:t>
            </a:r>
            <a:endParaRPr b="0" i="0" sz="1800" u="sng"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0"/>
          <p:cNvSpPr txBox="1"/>
          <p:nvPr/>
        </p:nvSpPr>
        <p:spPr>
          <a:xfrm>
            <a:off x="199825" y="80900"/>
            <a:ext cx="5862300" cy="6524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Arial"/>
              <a:buNone/>
            </a:pPr>
            <a:r>
              <a:rPr b="1" i="0" lang="es-ES" sz="2888" u="none" cap="none" strike="noStrike">
                <a:solidFill>
                  <a:schemeClr val="accent1"/>
                </a:solidFill>
                <a:latin typeface="Corben"/>
                <a:ea typeface="Corben"/>
                <a:cs typeface="Corben"/>
                <a:sym typeface="Corben"/>
              </a:rPr>
              <a:t>ROBÓTICA</a:t>
            </a:r>
            <a:r>
              <a:rPr b="0" i="0" lang="es-ES" sz="1600" u="none" cap="none" strike="noStrike">
                <a:solidFill>
                  <a:schemeClr val="dk1"/>
                </a:solidFill>
                <a:latin typeface="Calibri"/>
                <a:ea typeface="Calibri"/>
                <a:cs typeface="Calibri"/>
                <a:sym typeface="Calibri"/>
              </a:rPr>
              <a:t> </a:t>
            </a:r>
            <a:endParaRPr b="0" i="0" sz="1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s-ES" sz="1200" u="none" cap="none" strike="noStrike">
                <a:solidFill>
                  <a:schemeClr val="dk1"/>
                </a:solidFill>
                <a:latin typeface="Lato"/>
                <a:ea typeface="Lato"/>
                <a:cs typeface="Lato"/>
                <a:sym typeface="Lato"/>
              </a:rPr>
              <a:t>La actividad busca emocionar a los niños para que, de una forma intuitiva, aprendan conceptos básicos de robótica, los cuales engloban conocimientos de mecánica, electrónica, física, matemáticas e informática.</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1" i="0" lang="es-ES" sz="1200" u="none" cap="none" strike="noStrike">
                <a:solidFill>
                  <a:schemeClr val="dk1"/>
                </a:solidFill>
                <a:latin typeface="Lato"/>
                <a:ea typeface="Lato"/>
                <a:cs typeface="Lato"/>
                <a:sym typeface="Lato"/>
              </a:rPr>
              <a:t>CONTENIDO GENERAL:</a:t>
            </a:r>
            <a:endParaRPr b="1"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rgbClr val="FF0000"/>
                </a:solidFill>
                <a:latin typeface="Lato"/>
                <a:ea typeface="Lato"/>
                <a:cs typeface="Lato"/>
                <a:sym typeface="Lato"/>
              </a:rPr>
              <a:t>Primer Trimestre</a:t>
            </a:r>
            <a:endParaRPr b="0" i="0" sz="1200" u="none" cap="none" strike="noStrike">
              <a:solidFill>
                <a:srgbClr val="FF0000"/>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1. Aprendizaje de los elementos que conforman un robot (motor, engranaje, sensor...etc.)</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2. Conocimiento del manejo del ordenador.</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3. Aprendizaje de herramientas informáticas.</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4. Conocimiento de manejo de scratch 2.0 (plataforma educativa de programación)</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rgbClr val="FF0000"/>
                </a:solidFill>
                <a:latin typeface="Lato"/>
                <a:ea typeface="Lato"/>
                <a:cs typeface="Lato"/>
                <a:sym typeface="Lato"/>
              </a:rPr>
              <a:t>Segundo Trimestre</a:t>
            </a:r>
            <a:endParaRPr b="0" i="0" sz="1200" u="none" cap="none" strike="noStrike">
              <a:solidFill>
                <a:srgbClr val="FF0000"/>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1. Montaje de Robots con el kit básico de LEGO WEDO JUNIOR y programación de éstos a través de scratch</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2.0.</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2. Uso de un micrófono para favorecer la creatividad y la capacidad expresiva de las creaciones del alumno.</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rgbClr val="FF0000"/>
                </a:solidFill>
                <a:latin typeface="Lato"/>
                <a:ea typeface="Lato"/>
                <a:cs typeface="Lato"/>
                <a:sym typeface="Lato"/>
              </a:rPr>
              <a:t>Tercer Trimestre</a:t>
            </a:r>
            <a:endParaRPr b="0" i="0" sz="1200" u="none" cap="none" strike="noStrike">
              <a:solidFill>
                <a:srgbClr val="FF0000"/>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1. Montaje de Robots combinando el kit básico de LEGO WEDO JUNIOR y el kit de extensión</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2. Programación de los diferentes robots a través de scratch 2.0.</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3. Exposición de los proyectos a los compañeros en el aula.</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200" u="none" cap="none" strike="noStrike">
                <a:solidFill>
                  <a:schemeClr val="dk1"/>
                </a:solidFill>
                <a:latin typeface="Lato"/>
                <a:ea typeface="Lato"/>
                <a:cs typeface="Lato"/>
                <a:sym typeface="Lato"/>
              </a:rPr>
              <a:t>4. Decoración y preparación del aula para el último día de clase. Realización de dinámicas y despedida.</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200" u="none" cap="none" strike="noStrike">
                <a:solidFill>
                  <a:schemeClr val="dk1"/>
                </a:solidFill>
                <a:latin typeface="Lato"/>
                <a:ea typeface="Lato"/>
                <a:cs typeface="Lato"/>
                <a:sym typeface="Lato"/>
              </a:rPr>
              <a:t>De lunes a viernes de 14 a 15 horas o de 15 a 16 horas. Según grupos</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9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100" u="sng" cap="none" strike="noStrike">
                <a:solidFill>
                  <a:schemeClr val="dk1"/>
                </a:solidFill>
                <a:highlight>
                  <a:schemeClr val="accent4"/>
                </a:highlight>
                <a:latin typeface="Lato"/>
                <a:ea typeface="Lato"/>
                <a:cs typeface="Lato"/>
                <a:sym typeface="Lato"/>
              </a:rPr>
              <a:t>Asignación de grupos pendientes de confirmación de los horarios de comedor que comunique el centro a principios de curso.</a:t>
            </a:r>
            <a:endParaRPr b="0" i="0" sz="1100" u="sng" cap="none" strike="noStrike">
              <a:solidFill>
                <a:schemeClr val="dk1"/>
              </a:solidFill>
              <a:highlight>
                <a:schemeClr val="accent4"/>
              </a:highlight>
              <a:latin typeface="Lato"/>
              <a:ea typeface="Lato"/>
              <a:cs typeface="Lato"/>
              <a:sym typeface="Lato"/>
            </a:endParaRPr>
          </a:p>
        </p:txBody>
      </p:sp>
      <p:sp>
        <p:nvSpPr>
          <p:cNvPr id="182" name="Google Shape;182;p10"/>
          <p:cNvSpPr txBox="1"/>
          <p:nvPr/>
        </p:nvSpPr>
        <p:spPr>
          <a:xfrm>
            <a:off x="6524731" y="5076825"/>
            <a:ext cx="1838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183" name="Google Shape;183;p10"/>
          <p:cNvPicPr preferRelativeResize="0"/>
          <p:nvPr/>
        </p:nvPicPr>
        <p:blipFill rotWithShape="1">
          <a:blip r:embed="rId3">
            <a:alphaModFix/>
          </a:blip>
          <a:srcRect b="0" l="0" r="0" t="0"/>
          <a:stretch/>
        </p:blipFill>
        <p:spPr>
          <a:xfrm>
            <a:off x="8978531" y="5076833"/>
            <a:ext cx="2772389" cy="793300"/>
          </a:xfrm>
          <a:prstGeom prst="rect">
            <a:avLst/>
          </a:prstGeom>
          <a:noFill/>
          <a:ln>
            <a:noFill/>
          </a:ln>
        </p:spPr>
      </p:pic>
      <p:pic>
        <p:nvPicPr>
          <p:cNvPr id="184" name="Google Shape;184;p10"/>
          <p:cNvPicPr preferRelativeResize="0"/>
          <p:nvPr/>
        </p:nvPicPr>
        <p:blipFill rotWithShape="1">
          <a:blip r:embed="rId4">
            <a:alphaModFix/>
          </a:blip>
          <a:srcRect b="0" l="0" r="0" t="0"/>
          <a:stretch/>
        </p:blipFill>
        <p:spPr>
          <a:xfrm>
            <a:off x="6703138" y="228500"/>
            <a:ext cx="5394028" cy="2262284"/>
          </a:xfrm>
          <a:prstGeom prst="rect">
            <a:avLst/>
          </a:prstGeom>
          <a:noFill/>
          <a:ln>
            <a:noFill/>
          </a:ln>
        </p:spPr>
      </p:pic>
      <p:graphicFrame>
        <p:nvGraphicFramePr>
          <p:cNvPr id="185" name="Google Shape;185;p10"/>
          <p:cNvGraphicFramePr/>
          <p:nvPr/>
        </p:nvGraphicFramePr>
        <p:xfrm>
          <a:off x="6127110" y="2938859"/>
          <a:ext cx="3000000" cy="3000000"/>
        </p:xfrm>
        <a:graphic>
          <a:graphicData uri="http://schemas.openxmlformats.org/drawingml/2006/table">
            <a:tbl>
              <a:tblPr>
                <a:noFill/>
                <a:tableStyleId>{8C66A8F8-7157-4AC6-8828-86538214D162}</a:tableStyleId>
              </a:tblPr>
              <a:tblGrid>
                <a:gridCol w="755375"/>
                <a:gridCol w="382850"/>
                <a:gridCol w="1180250"/>
                <a:gridCol w="382850"/>
                <a:gridCol w="859225"/>
                <a:gridCol w="382850"/>
                <a:gridCol w="1963925"/>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ROBÓTICA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705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1º</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 Nuevos alumnos</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25</a:t>
                      </a:r>
                      <a:r>
                        <a:rPr b="0" i="0" lang="es-ES" sz="1100" u="none" cap="none" strike="noStrike">
                          <a:solidFill>
                            <a:srgbClr val="000000"/>
                          </a:solidFill>
                          <a:latin typeface="Calibri"/>
                          <a:ea typeface="Calibri"/>
                          <a:cs typeface="Calibri"/>
                          <a:sym typeface="Calibri"/>
                        </a:rPr>
                        <a:t>€ socios/</a:t>
                      </a:r>
                      <a:r>
                        <a:rPr lang="es-ES" sz="1100" u="none" cap="none" strike="noStrike">
                          <a:solidFill>
                            <a:schemeClr val="dk1"/>
                          </a:solidFill>
                          <a:latin typeface="Calibri"/>
                          <a:ea typeface="Calibri"/>
                          <a:cs typeface="Calibri"/>
                          <a:sym typeface="Calibri"/>
                        </a:rPr>
                        <a:t>33€ </a:t>
                      </a:r>
                      <a:r>
                        <a:rPr b="0" i="0" lang="es-ES" sz="1100" u="none" cap="none" strike="noStrike">
                          <a:solidFill>
                            <a:srgbClr val="000000"/>
                          </a:solidFill>
                          <a:latin typeface="Calibri"/>
                          <a:ea typeface="Calibri"/>
                          <a:cs typeface="Calibri"/>
                          <a:sym typeface="Calibri"/>
                        </a:rPr>
                        <a:t> no socios</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1970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2ª</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  Nuevos alumnos</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100" u="none" cap="none" strike="noStrike">
                          <a:solidFill>
                            <a:schemeClr val="dk1"/>
                          </a:solidFill>
                          <a:latin typeface="Calibri"/>
                          <a:ea typeface="Calibri"/>
                          <a:cs typeface="Calibri"/>
                          <a:sym typeface="Calibri"/>
                        </a:rPr>
                        <a:t>25€ socios/33€  no socios</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1970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2º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Antiguos alumnos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100" u="none" cap="none" strike="noStrike">
                          <a:solidFill>
                            <a:schemeClr val="dk1"/>
                          </a:solidFill>
                          <a:latin typeface="Calibri"/>
                          <a:ea typeface="Calibri"/>
                          <a:cs typeface="Calibri"/>
                          <a:sym typeface="Calibri"/>
                        </a:rPr>
                        <a:t>25€ socios/33€  no socios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345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3ºy4º</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 Nuevos alumnos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100" u="none" cap="none" strike="noStrike">
                          <a:solidFill>
                            <a:schemeClr val="dk1"/>
                          </a:solidFill>
                          <a:latin typeface="Calibri"/>
                          <a:ea typeface="Calibri"/>
                          <a:cs typeface="Calibri"/>
                          <a:sym typeface="Calibri"/>
                        </a:rPr>
                        <a:t>25€ socios/33€  no socios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3ºy4º</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 Antiguos alumnos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100" u="none" cap="none" strike="noStrike">
                          <a:solidFill>
                            <a:schemeClr val="dk1"/>
                          </a:solidFill>
                          <a:latin typeface="Calibri"/>
                          <a:ea typeface="Calibri"/>
                          <a:cs typeface="Calibri"/>
                          <a:sym typeface="Calibri"/>
                        </a:rPr>
                        <a:t>25€ socios/33€  no socios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5ºy6º</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 Nuevos Alumnos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100" u="none" cap="none" strike="noStrike">
                          <a:solidFill>
                            <a:schemeClr val="dk1"/>
                          </a:solidFill>
                          <a:latin typeface="Calibri"/>
                          <a:ea typeface="Calibri"/>
                          <a:cs typeface="Calibri"/>
                          <a:sym typeface="Calibri"/>
                        </a:rPr>
                        <a:t>25€ socios/33€  no socios</a:t>
                      </a:r>
                      <a:endParaRPr sz="11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Primaria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5ºy6º</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 Antiguos  Alumnos</a:t>
                      </a:r>
                      <a:endParaRPr sz="1100" u="none" cap="none" strike="noStrike">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100" u="none" cap="none" strike="noStrike">
                          <a:solidFill>
                            <a:srgbClr val="000000"/>
                          </a:solidFill>
                          <a:latin typeface="Calibri"/>
                          <a:ea typeface="Calibri"/>
                          <a:cs typeface="Calibri"/>
                          <a:sym typeface="Calibri"/>
                        </a:rPr>
                        <a:t>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100" u="none" cap="none" strike="noStrike">
                          <a:latin typeface="Calibri"/>
                          <a:ea typeface="Calibri"/>
                          <a:cs typeface="Calibri"/>
                          <a:sym typeface="Calibri"/>
                        </a:rPr>
                        <a:t>al mediodía</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100" u="none" cap="none" strike="noStrike">
                          <a:solidFill>
                            <a:schemeClr val="dk1"/>
                          </a:solidFill>
                          <a:latin typeface="Calibri"/>
                          <a:ea typeface="Calibri"/>
                          <a:cs typeface="Calibri"/>
                          <a:sym typeface="Calibri"/>
                        </a:rPr>
                        <a:t>25€ socios/33€  no socios</a:t>
                      </a:r>
                      <a:endParaRPr b="0" i="0" sz="11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
        <p:nvSpPr>
          <p:cNvPr id="186" name="Google Shape;186;p10"/>
          <p:cNvSpPr txBox="1"/>
          <p:nvPr/>
        </p:nvSpPr>
        <p:spPr>
          <a:xfrm>
            <a:off x="6956188" y="5814900"/>
            <a:ext cx="45987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s-ES" sz="1800" u="sng" cap="none" strike="noStrike">
                <a:solidFill>
                  <a:schemeClr val="hlink"/>
                </a:solidFill>
                <a:latin typeface="Calibri"/>
                <a:ea typeface="Calibri"/>
                <a:cs typeface="Calibri"/>
                <a:sym typeface="Calibri"/>
                <a:hlinkClick r:id="rId5"/>
              </a:rPr>
              <a:t>https://inscripcionesextraescolaresge.com/</a:t>
            </a:r>
            <a:endParaRPr b="0" i="0" sz="1800" u="sng"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2e27710deac_0_0"/>
          <p:cNvSpPr txBox="1"/>
          <p:nvPr>
            <p:ph type="title"/>
          </p:nvPr>
        </p:nvSpPr>
        <p:spPr>
          <a:xfrm>
            <a:off x="546375" y="109775"/>
            <a:ext cx="5418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s-ES" sz="2400">
                <a:solidFill>
                  <a:schemeClr val="accent1"/>
                </a:solidFill>
                <a:latin typeface="Corben"/>
                <a:ea typeface="Corben"/>
                <a:cs typeface="Corben"/>
                <a:sym typeface="Corben"/>
              </a:rPr>
              <a:t>CERÁMICA</a:t>
            </a:r>
            <a:endParaRPr/>
          </a:p>
        </p:txBody>
      </p:sp>
      <p:sp>
        <p:nvSpPr>
          <p:cNvPr id="193" name="Google Shape;193;g2e27710deac_0_0"/>
          <p:cNvSpPr txBox="1"/>
          <p:nvPr>
            <p:ph idx="1" type="body"/>
          </p:nvPr>
        </p:nvSpPr>
        <p:spPr>
          <a:xfrm>
            <a:off x="656475" y="1048875"/>
            <a:ext cx="5308500" cy="5681400"/>
          </a:xfrm>
          <a:prstGeom prst="rect">
            <a:avLst/>
          </a:prstGeom>
          <a:solidFill>
            <a:schemeClr val="lt1"/>
          </a:solid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s-ES" sz="1500"/>
              <a:t>OBJETIVO GENERAL:</a:t>
            </a:r>
            <a:endParaRPr b="1" sz="1500"/>
          </a:p>
          <a:p>
            <a:pPr indent="0" lvl="0" marL="0" rtl="0" algn="l">
              <a:lnSpc>
                <a:spcPct val="115000"/>
              </a:lnSpc>
              <a:spcBef>
                <a:spcPts val="1200"/>
              </a:spcBef>
              <a:spcAft>
                <a:spcPts val="0"/>
              </a:spcAft>
              <a:buClr>
                <a:schemeClr val="dk1"/>
              </a:buClr>
              <a:buSzPts val="1100"/>
              <a:buFont typeface="Arial"/>
              <a:buNone/>
            </a:pPr>
            <a:r>
              <a:rPr lang="es-ES" sz="1700"/>
              <a:t>El taller propuesto tiene como objetivo despertar el interés por las actividades artísticas y creativas en el alumnado en un entorno seguro, libre de juicios, en el que cada uno pueda desarrollar su creatividad de forma diversa y personal, entendiendo el proceso creativo como un medio y no como un fin.</a:t>
            </a:r>
            <a:endParaRPr sz="1700"/>
          </a:p>
          <a:p>
            <a:pPr indent="0" lvl="0" marL="0" rtl="0" algn="l">
              <a:lnSpc>
                <a:spcPct val="115000"/>
              </a:lnSpc>
              <a:spcBef>
                <a:spcPts val="1200"/>
              </a:spcBef>
              <a:spcAft>
                <a:spcPts val="0"/>
              </a:spcAft>
              <a:buSzPts val="1100"/>
              <a:buNone/>
            </a:pPr>
            <a:r>
              <a:rPr lang="es-ES" sz="1700"/>
              <a:t>La propuesta se basa es experimentar con el material y, a partir de los ejercicios planteados, desarrollar un proyecto creativo. La metodología para seguir se adapta en cada caso a las edades y nivel de conocimientos de los participantes.</a:t>
            </a:r>
            <a:endParaRPr sz="1700"/>
          </a:p>
          <a:p>
            <a:pPr indent="0" lvl="0" marL="0" rtl="0" algn="l">
              <a:lnSpc>
                <a:spcPct val="100000"/>
              </a:lnSpc>
              <a:spcBef>
                <a:spcPts val="1200"/>
              </a:spcBef>
              <a:spcAft>
                <a:spcPts val="0"/>
              </a:spcAft>
              <a:buClr>
                <a:schemeClr val="dk1"/>
              </a:buClr>
              <a:buSzPts val="1100"/>
              <a:buFont typeface="Arial"/>
              <a:buNone/>
            </a:pPr>
            <a:r>
              <a:t/>
            </a:r>
            <a:endParaRPr sz="1500">
              <a:highlight>
                <a:srgbClr val="FFFF00"/>
              </a:highlight>
            </a:endParaRPr>
          </a:p>
        </p:txBody>
      </p:sp>
      <p:pic>
        <p:nvPicPr>
          <p:cNvPr id="194" name="Google Shape;194;g2e27710deac_0_0"/>
          <p:cNvPicPr preferRelativeResize="0"/>
          <p:nvPr/>
        </p:nvPicPr>
        <p:blipFill rotWithShape="1">
          <a:blip r:embed="rId3">
            <a:alphaModFix/>
          </a:blip>
          <a:srcRect b="0" l="0" r="0" t="0"/>
          <a:stretch/>
        </p:blipFill>
        <p:spPr>
          <a:xfrm>
            <a:off x="6403774" y="1470876"/>
            <a:ext cx="3700825" cy="2126625"/>
          </a:xfrm>
          <a:prstGeom prst="rect">
            <a:avLst/>
          </a:prstGeom>
          <a:noFill/>
          <a:ln>
            <a:noFill/>
          </a:ln>
        </p:spPr>
      </p:pic>
      <p:graphicFrame>
        <p:nvGraphicFramePr>
          <p:cNvPr id="195" name="Google Shape;195;g2e27710deac_0_0"/>
          <p:cNvGraphicFramePr/>
          <p:nvPr/>
        </p:nvGraphicFramePr>
        <p:xfrm>
          <a:off x="6695851" y="3790497"/>
          <a:ext cx="3000000" cy="3000000"/>
        </p:xfrm>
        <a:graphic>
          <a:graphicData uri="http://schemas.openxmlformats.org/drawingml/2006/table">
            <a:tbl>
              <a:tblPr>
                <a:noFill/>
                <a:tableStyleId>{8C66A8F8-7157-4AC6-8828-86538214D162}</a:tableStyleId>
              </a:tblPr>
              <a:tblGrid>
                <a:gridCol w="762950"/>
                <a:gridCol w="238425"/>
                <a:gridCol w="457775"/>
                <a:gridCol w="257500"/>
                <a:gridCol w="1106275"/>
                <a:gridCol w="219350"/>
                <a:gridCol w="208855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lang="es-ES" sz="1400" u="none" cap="none" strike="noStrike">
                          <a:solidFill>
                            <a:srgbClr val="FFFFFF"/>
                          </a:solidFill>
                          <a:latin typeface="Calibri"/>
                          <a:ea typeface="Calibri"/>
                          <a:cs typeface="Calibri"/>
                          <a:sym typeface="Calibri"/>
                        </a:rPr>
                        <a:t>CERÁMICA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Primaria</a:t>
                      </a:r>
                      <a:r>
                        <a:rPr b="0" i="0" lang="es-ES" sz="1400" u="none" cap="none" strike="noStrike">
                          <a:solidFill>
                            <a:srgbClr val="000000"/>
                          </a:solidFill>
                          <a:latin typeface="Calibri"/>
                          <a:ea typeface="Calibri"/>
                          <a:cs typeface="Calibri"/>
                          <a:sym typeface="Calibri"/>
                        </a:rPr>
                        <a:t>  desde 2º</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r">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L-X</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31</a:t>
                      </a:r>
                      <a:r>
                        <a:rPr b="0" i="0" lang="es-ES" sz="1400" u="none" cap="none" strike="noStrike">
                          <a:solidFill>
                            <a:srgbClr val="000000"/>
                          </a:solidFill>
                          <a:latin typeface="Calibri"/>
                          <a:ea typeface="Calibri"/>
                          <a:cs typeface="Calibri"/>
                          <a:sym typeface="Calibri"/>
                        </a:rPr>
                        <a:t>€ socios/</a:t>
                      </a:r>
                      <a:r>
                        <a:rPr lang="es-ES" sz="1400" u="none" cap="none" strike="noStrike">
                          <a:latin typeface="Calibri"/>
                          <a:ea typeface="Calibri"/>
                          <a:cs typeface="Calibri"/>
                          <a:sym typeface="Calibri"/>
                        </a:rPr>
                        <a:t>39</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196" name="Google Shape;196;g2e27710deac_0_0"/>
          <p:cNvPicPr preferRelativeResize="0"/>
          <p:nvPr/>
        </p:nvPicPr>
        <p:blipFill rotWithShape="1">
          <a:blip r:embed="rId4">
            <a:alphaModFix/>
          </a:blip>
          <a:srcRect b="0" l="0" r="0" t="0"/>
          <a:stretch/>
        </p:blipFill>
        <p:spPr>
          <a:xfrm>
            <a:off x="9518775" y="328300"/>
            <a:ext cx="2391526" cy="1793637"/>
          </a:xfrm>
          <a:prstGeom prst="rect">
            <a:avLst/>
          </a:prstGeom>
          <a:noFill/>
          <a:ln>
            <a:noFill/>
          </a:ln>
        </p:spPr>
      </p:pic>
      <p:pic>
        <p:nvPicPr>
          <p:cNvPr id="197" name="Google Shape;197;g2e27710deac_0_0"/>
          <p:cNvPicPr preferRelativeResize="0"/>
          <p:nvPr/>
        </p:nvPicPr>
        <p:blipFill rotWithShape="1">
          <a:blip r:embed="rId5">
            <a:alphaModFix/>
          </a:blip>
          <a:srcRect b="0" l="0" r="0" t="0"/>
          <a:stretch/>
        </p:blipFill>
        <p:spPr>
          <a:xfrm>
            <a:off x="8922881" y="4671808"/>
            <a:ext cx="2772389" cy="793300"/>
          </a:xfrm>
          <a:prstGeom prst="rect">
            <a:avLst/>
          </a:prstGeom>
          <a:noFill/>
          <a:ln>
            <a:noFill/>
          </a:ln>
        </p:spPr>
      </p:pic>
      <p:sp>
        <p:nvSpPr>
          <p:cNvPr id="198" name="Google Shape;198;g2e27710deac_0_0"/>
          <p:cNvSpPr txBox="1"/>
          <p:nvPr/>
        </p:nvSpPr>
        <p:spPr>
          <a:xfrm>
            <a:off x="6062350" y="4771375"/>
            <a:ext cx="30000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a:t>
            </a:r>
            <a:endParaRPr b="0" i="0" sz="1400" u="none" cap="none" strike="noStrike">
              <a:solidFill>
                <a:srgbClr val="000000"/>
              </a:solidFill>
              <a:latin typeface="Arial"/>
              <a:ea typeface="Arial"/>
              <a:cs typeface="Arial"/>
              <a:sym typeface="Arial"/>
            </a:endParaRPr>
          </a:p>
        </p:txBody>
      </p:sp>
      <p:sp>
        <p:nvSpPr>
          <p:cNvPr id="199" name="Google Shape;199;g2e27710deac_0_0"/>
          <p:cNvSpPr txBox="1"/>
          <p:nvPr/>
        </p:nvSpPr>
        <p:spPr>
          <a:xfrm>
            <a:off x="6956188" y="5814900"/>
            <a:ext cx="4598700" cy="461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800"/>
              <a:buFont typeface="Arial"/>
              <a:buNone/>
            </a:pPr>
            <a:r>
              <a:rPr b="0" i="0" lang="es-ES" sz="1800" u="sng" cap="none" strike="noStrike">
                <a:solidFill>
                  <a:schemeClr val="hlink"/>
                </a:solidFill>
                <a:latin typeface="Calibri"/>
                <a:ea typeface="Calibri"/>
                <a:cs typeface="Calibri"/>
                <a:sym typeface="Calibri"/>
                <a:hlinkClick r:id="rId6"/>
              </a:rPr>
              <a:t>https://inscripcionesextraescolaresge.com/</a:t>
            </a:r>
            <a:endParaRPr b="0" i="0" sz="1800" u="sng"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1"/>
          <p:cNvSpPr txBox="1"/>
          <p:nvPr/>
        </p:nvSpPr>
        <p:spPr>
          <a:xfrm>
            <a:off x="0" y="514125"/>
            <a:ext cx="5804700" cy="5471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INGLÉS</a:t>
            </a:r>
            <a:r>
              <a:rPr b="0" i="0" lang="es-ES" sz="1700" u="none" cap="none" strike="noStrike">
                <a:solidFill>
                  <a:schemeClr val="dk1"/>
                </a:solidFill>
                <a:latin typeface="Calibri"/>
                <a:ea typeface="Calibri"/>
                <a:cs typeface="Calibri"/>
                <a:sym typeface="Calibri"/>
              </a:rPr>
              <a:t> </a:t>
            </a:r>
            <a:endParaRPr b="0" i="0" sz="1300" u="none" cap="none" strike="noStrike">
              <a:solidFill>
                <a:srgbClr val="000000"/>
              </a:solidFill>
              <a:latin typeface="Arial"/>
              <a:ea typeface="Arial"/>
              <a:cs typeface="Arial"/>
              <a:sym typeface="Arial"/>
            </a:endParaRPr>
          </a:p>
          <a:p>
            <a:pPr indent="0" lvl="0" marL="0" marR="0" rtl="0" algn="l">
              <a:lnSpc>
                <a:spcPct val="115000"/>
              </a:lnSpc>
              <a:spcBef>
                <a:spcPts val="120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Diversos estudios demuestran que aprender un idioma desde temprana edad mejora notablemente los resultados a largo plazo. Estudiar inglés estimula el cerebro y potencia habilidades como la creatividad, el razonamiento y la resolución de problemas.</a:t>
            </a:r>
            <a:endParaRPr b="0" i="0" sz="1200" u="none" cap="none" strike="noStrike">
              <a:solidFill>
                <a:schemeClr val="dk1"/>
              </a:solidFill>
              <a:latin typeface="Lato"/>
              <a:ea typeface="Lato"/>
              <a:cs typeface="Lato"/>
              <a:sym typeface="Lato"/>
            </a:endParaRPr>
          </a:p>
          <a:p>
            <a:pPr indent="0" lvl="0" marL="0" marR="0" rtl="0" algn="l">
              <a:lnSpc>
                <a:spcPct val="115000"/>
              </a:lnSpc>
              <a:spcBef>
                <a:spcPts val="120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En English Connection aplicamos una metodología centrada en que los alumnos hablen, interactúen y se diviertan en inglés. Nuestros profesores bilingües crean situaciones reales para fomentar la práctica continua del idioma, aprovechando al máximo el tiempo en clase.</a:t>
            </a:r>
            <a:endParaRPr b="0" i="0" sz="1200" u="none" cap="none" strike="noStrike">
              <a:solidFill>
                <a:schemeClr val="dk1"/>
              </a:solidFill>
              <a:latin typeface="Lato"/>
              <a:ea typeface="Lato"/>
              <a:cs typeface="Lato"/>
              <a:sym typeface="Lato"/>
            </a:endParaRPr>
          </a:p>
          <a:p>
            <a:pPr indent="0" lvl="0" marL="0" marR="0" rtl="0" algn="l">
              <a:lnSpc>
                <a:spcPct val="115000"/>
              </a:lnSpc>
              <a:spcBef>
                <a:spcPts val="120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Ofrecemos programas adaptados para niños de 3 a 12 años. En primaria, incorporamos material preparatorio para exámenes oficiales de Cambridge, con la opción de presentarse al final del ciclo.</a:t>
            </a:r>
            <a:endParaRPr b="0" i="0" sz="1200" u="none" cap="none" strike="noStrike">
              <a:solidFill>
                <a:schemeClr val="dk1"/>
              </a:solidFill>
              <a:latin typeface="Lato"/>
              <a:ea typeface="Lato"/>
              <a:cs typeface="Lato"/>
              <a:sym typeface="Lato"/>
            </a:endParaRPr>
          </a:p>
          <a:p>
            <a:pPr indent="0" lvl="0" marL="0" marR="0" rtl="0" algn="l">
              <a:lnSpc>
                <a:spcPct val="115000"/>
              </a:lnSpc>
              <a:spcBef>
                <a:spcPts val="1200"/>
              </a:spcBef>
              <a:spcAft>
                <a:spcPts val="0"/>
              </a:spcAft>
              <a:buClr>
                <a:schemeClr val="dk1"/>
              </a:buClr>
              <a:buSzPts val="1100"/>
              <a:buFont typeface="Arial"/>
              <a:buNone/>
            </a:pPr>
            <a:r>
              <a:rPr b="0" i="0" lang="es-ES" sz="1200" u="none" cap="none" strike="noStrike">
                <a:solidFill>
                  <a:schemeClr val="dk1"/>
                </a:solidFill>
                <a:latin typeface="Lato"/>
                <a:ea typeface="Lato"/>
                <a:cs typeface="Lato"/>
                <a:sym typeface="Lato"/>
              </a:rPr>
              <a:t>Hacemos un seguimiento constante del progreso y mantenemos contacto regular con las familias, por lo que es esencial el compromiso de alumnos y padres con las tareas y la participación en clase.</a:t>
            </a:r>
            <a:endParaRPr b="0" i="0" sz="1200" u="none" cap="none" strike="noStrike">
              <a:solidFill>
                <a:schemeClr val="dk1"/>
              </a:solidFill>
              <a:latin typeface="Lato"/>
              <a:ea typeface="Lato"/>
              <a:cs typeface="Lato"/>
              <a:sym typeface="Lato"/>
            </a:endParaRPr>
          </a:p>
          <a:p>
            <a:pPr indent="0" lvl="0" marL="0" marR="0" rtl="0" algn="just">
              <a:lnSpc>
                <a:spcPct val="100000"/>
              </a:lnSpc>
              <a:spcBef>
                <a:spcPts val="1200"/>
              </a:spcBef>
              <a:spcAft>
                <a:spcPts val="0"/>
              </a:spcAft>
              <a:buClr>
                <a:schemeClr val="dk1"/>
              </a:buClr>
              <a:buSzPts val="1800"/>
              <a:buFont typeface="Arial"/>
              <a:buNone/>
            </a:pPr>
            <a:r>
              <a:rPr b="1" i="0" lang="es-ES" sz="1100" u="none" cap="none" strike="noStrike">
                <a:solidFill>
                  <a:schemeClr val="dk1"/>
                </a:solidFill>
                <a:highlight>
                  <a:schemeClr val="accent4"/>
                </a:highlight>
                <a:latin typeface="Lato"/>
                <a:ea typeface="Lato"/>
                <a:cs typeface="Lato"/>
                <a:sym typeface="Lato"/>
              </a:rPr>
              <a:t>IMPORTANTE: nueva ratio por clase mínimo </a:t>
            </a:r>
            <a:r>
              <a:rPr b="1" lang="es-ES" sz="1100">
                <a:solidFill>
                  <a:schemeClr val="dk1"/>
                </a:solidFill>
                <a:highlight>
                  <a:schemeClr val="accent4"/>
                </a:highlight>
                <a:latin typeface="Lato"/>
                <a:ea typeface="Lato"/>
                <a:cs typeface="Lato"/>
                <a:sym typeface="Lato"/>
              </a:rPr>
              <a:t>10</a:t>
            </a:r>
            <a:r>
              <a:rPr b="1" i="0" lang="es-ES" sz="1100" u="none" cap="none" strike="noStrike">
                <a:solidFill>
                  <a:schemeClr val="dk1"/>
                </a:solidFill>
                <a:highlight>
                  <a:schemeClr val="accent4"/>
                </a:highlight>
                <a:latin typeface="Lato"/>
                <a:ea typeface="Lato"/>
                <a:cs typeface="Lato"/>
                <a:sym typeface="Lato"/>
              </a:rPr>
              <a:t> alumno máximo 12 por clase. Junto con la solicitud se debe adjuntar la prueba de nivel que se hará en la academia previa solicitud de cita que pueden hacer desde el lunes 2 de septiembre llamando  por teléfono 91 173 15 44.</a:t>
            </a:r>
            <a:endParaRPr b="1" i="0" sz="1100" u="none" cap="none" strike="noStrike">
              <a:solidFill>
                <a:schemeClr val="dk1"/>
              </a:solidFill>
              <a:highlight>
                <a:schemeClr val="accent4"/>
              </a:highlight>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500">
                <a:solidFill>
                  <a:schemeClr val="dk1"/>
                </a:solidFill>
                <a:latin typeface="Lato"/>
                <a:ea typeface="Lato"/>
                <a:cs typeface="Lato"/>
                <a:sym typeface="Lato"/>
              </a:rPr>
              <a:t>Se contrata adicionalmente un seguro de accidentes que será cobrado a inicio de curso ( 3,5 € pago único).</a:t>
            </a:r>
            <a:endParaRPr b="1" i="0" sz="900" u="none" cap="none" strike="noStrike">
              <a:solidFill>
                <a:schemeClr val="dk1"/>
              </a:solidFill>
              <a:highlight>
                <a:schemeClr val="accent4"/>
              </a:highlight>
              <a:latin typeface="Lato"/>
              <a:ea typeface="Lato"/>
              <a:cs typeface="Lato"/>
              <a:sym typeface="Lato"/>
            </a:endParaRPr>
          </a:p>
        </p:txBody>
      </p:sp>
      <p:sp>
        <p:nvSpPr>
          <p:cNvPr id="205" name="Google Shape;205;p11"/>
          <p:cNvSpPr txBox="1"/>
          <p:nvPr/>
        </p:nvSpPr>
        <p:spPr>
          <a:xfrm>
            <a:off x="6444837" y="6016188"/>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206" name="Google Shape;206;p11"/>
          <p:cNvSpPr txBox="1"/>
          <p:nvPr/>
        </p:nvSpPr>
        <p:spPr>
          <a:xfrm>
            <a:off x="5804700" y="6299525"/>
            <a:ext cx="3895800" cy="626400"/>
          </a:xfrm>
          <a:prstGeom prst="rect">
            <a:avLst/>
          </a:prstGeom>
          <a:noFill/>
          <a:ln>
            <a:noFill/>
          </a:ln>
        </p:spPr>
        <p:txBody>
          <a:bodyPr anchorCtr="0" anchor="t" bIns="45700" lIns="91425" spcFirstLastPara="1" rIns="91425" wrap="square" tIns="45700">
            <a:spAutoFit/>
          </a:bodyPr>
          <a:lstStyle/>
          <a:p>
            <a:pPr indent="0" lvl="0" marL="0" marR="0" rtl="0" algn="r">
              <a:lnSpc>
                <a:spcPct val="115000"/>
              </a:lnSpc>
              <a:spcBef>
                <a:spcPts val="0"/>
              </a:spcBef>
              <a:spcAft>
                <a:spcPts val="0"/>
              </a:spcAft>
              <a:buClr>
                <a:schemeClr val="dk1"/>
              </a:buClr>
              <a:buSzPts val="1100"/>
              <a:buFont typeface="Arial"/>
              <a:buNone/>
            </a:pPr>
            <a:r>
              <a:rPr b="0" i="0" lang="es-ES" sz="1800" u="sng" cap="none" strike="noStrike">
                <a:solidFill>
                  <a:schemeClr val="hlink"/>
                </a:solidFill>
                <a:latin typeface="Calibri"/>
                <a:ea typeface="Calibri"/>
                <a:cs typeface="Calibri"/>
                <a:sym typeface="Calibri"/>
                <a:hlinkClick r:id="rId3"/>
              </a:rPr>
              <a:t>https://englishconnection.es/</a:t>
            </a:r>
            <a:endParaRPr b="0" i="0" sz="1800" u="sng" cap="none" strike="noStrike">
              <a:solidFill>
                <a:schemeClr val="hlink"/>
              </a:solidFill>
              <a:latin typeface="Calibri"/>
              <a:ea typeface="Calibri"/>
              <a:cs typeface="Calibri"/>
              <a:sym typeface="Calibri"/>
            </a:endParaRPr>
          </a:p>
          <a:p>
            <a:pPr indent="0" lvl="0" marL="0" marR="0" rtl="0" algn="r">
              <a:lnSpc>
                <a:spcPct val="100000"/>
              </a:lnSpc>
              <a:spcBef>
                <a:spcPts val="0"/>
              </a:spcBef>
              <a:spcAft>
                <a:spcPts val="0"/>
              </a:spcAft>
              <a:buClr>
                <a:srgbClr val="000000"/>
              </a:buClr>
              <a:buSzPts val="1800"/>
              <a:buFont typeface="Arial"/>
              <a:buNone/>
            </a:pPr>
            <a:r>
              <a:rPr b="1" i="0" lang="es-ES" sz="1400" u="none" cap="none" strike="noStrike">
                <a:solidFill>
                  <a:srgbClr val="FF0000"/>
                </a:solidFill>
                <a:latin typeface="Calibri"/>
                <a:ea typeface="Calibri"/>
                <a:cs typeface="Calibri"/>
                <a:sym typeface="Calibri"/>
              </a:rPr>
              <a:t>Inscripciones</a:t>
            </a:r>
            <a:r>
              <a:rPr b="0" i="0" lang="es-ES" sz="1400" u="none" cap="none" strike="noStrike">
                <a:solidFill>
                  <a:srgbClr val="FF0000"/>
                </a:solidFill>
                <a:latin typeface="Calibri"/>
                <a:ea typeface="Calibri"/>
                <a:cs typeface="Calibri"/>
                <a:sym typeface="Calibri"/>
              </a:rPr>
              <a:t>: </a:t>
            </a:r>
            <a:r>
              <a:rPr b="0" i="0" lang="es-ES" sz="1400" u="sng" cap="none" strike="noStrike">
                <a:solidFill>
                  <a:schemeClr val="hlink"/>
                </a:solidFill>
                <a:latin typeface="Calibri"/>
                <a:ea typeface="Calibri"/>
                <a:cs typeface="Calibri"/>
                <a:sym typeface="Calibri"/>
                <a:hlinkClick r:id="rId4"/>
              </a:rPr>
              <a:t>ampaciudaddevalencia@gmail.com</a:t>
            </a:r>
            <a:r>
              <a:rPr b="0" i="0" lang="es-ES" sz="1400" u="none" cap="none" strike="noStrike">
                <a:solidFill>
                  <a:srgbClr val="FF0000"/>
                </a:solidFill>
                <a:latin typeface="Calibri"/>
                <a:ea typeface="Calibri"/>
                <a:cs typeface="Calibri"/>
                <a:sym typeface="Calibri"/>
              </a:rPr>
              <a:t> </a:t>
            </a:r>
            <a:endParaRPr b="0" i="0" sz="1400" u="none" cap="none" strike="noStrike">
              <a:solidFill>
                <a:srgbClr val="FF0000"/>
              </a:solidFill>
              <a:latin typeface="Calibri"/>
              <a:ea typeface="Calibri"/>
              <a:cs typeface="Calibri"/>
              <a:sym typeface="Calibri"/>
            </a:endParaRPr>
          </a:p>
        </p:txBody>
      </p:sp>
      <p:pic>
        <p:nvPicPr>
          <p:cNvPr id="207" name="Google Shape;207;p11"/>
          <p:cNvPicPr preferRelativeResize="0"/>
          <p:nvPr/>
        </p:nvPicPr>
        <p:blipFill rotWithShape="1">
          <a:blip r:embed="rId5">
            <a:alphaModFix/>
          </a:blip>
          <a:srcRect b="0" l="0" r="0" t="0"/>
          <a:stretch/>
        </p:blipFill>
        <p:spPr>
          <a:xfrm>
            <a:off x="8243450" y="304800"/>
            <a:ext cx="2911026" cy="2162475"/>
          </a:xfrm>
          <a:prstGeom prst="rect">
            <a:avLst/>
          </a:prstGeom>
          <a:noFill/>
          <a:ln>
            <a:noFill/>
          </a:ln>
        </p:spPr>
      </p:pic>
      <p:pic>
        <p:nvPicPr>
          <p:cNvPr id="208" name="Google Shape;208;p11"/>
          <p:cNvPicPr preferRelativeResize="0"/>
          <p:nvPr/>
        </p:nvPicPr>
        <p:blipFill rotWithShape="1">
          <a:blip r:embed="rId6">
            <a:alphaModFix/>
          </a:blip>
          <a:srcRect b="0" l="0" r="0" t="0"/>
          <a:stretch/>
        </p:blipFill>
        <p:spPr>
          <a:xfrm>
            <a:off x="9842037" y="6092625"/>
            <a:ext cx="1777125" cy="765375"/>
          </a:xfrm>
          <a:prstGeom prst="rect">
            <a:avLst/>
          </a:prstGeom>
          <a:noFill/>
          <a:ln>
            <a:noFill/>
          </a:ln>
        </p:spPr>
      </p:pic>
      <p:graphicFrame>
        <p:nvGraphicFramePr>
          <p:cNvPr id="209" name="Google Shape;209;p11"/>
          <p:cNvGraphicFramePr/>
          <p:nvPr/>
        </p:nvGraphicFramePr>
        <p:xfrm>
          <a:off x="6458301" y="3084008"/>
          <a:ext cx="3000000" cy="3000000"/>
        </p:xfrm>
        <a:graphic>
          <a:graphicData uri="http://schemas.openxmlformats.org/drawingml/2006/table">
            <a:tbl>
              <a:tblPr>
                <a:noFill/>
                <a:tableStyleId>{8C66A8F8-7157-4AC6-8828-86538214D162}</a:tableStyleId>
              </a:tblPr>
              <a:tblGrid>
                <a:gridCol w="790100"/>
                <a:gridCol w="804600"/>
                <a:gridCol w="804600"/>
                <a:gridCol w="804600"/>
                <a:gridCol w="804600"/>
                <a:gridCol w="382850"/>
                <a:gridCol w="1226350"/>
              </a:tblGrid>
              <a:tr h="55500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200" u="none" cap="none" strike="noStrike">
                          <a:solidFill>
                            <a:srgbClr val="FFFFFF"/>
                          </a:solidFill>
                          <a:latin typeface="Calibri"/>
                          <a:ea typeface="Calibri"/>
                          <a:cs typeface="Calibri"/>
                          <a:sym typeface="Calibri"/>
                        </a:rPr>
                        <a:t>INGLÉS</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555000">
                <a:tc>
                  <a:txBody>
                    <a:bodyPr/>
                    <a:lstStyle/>
                    <a:p>
                      <a:pPr indent="0" lvl="0" marL="0" marR="0" rtl="0" algn="ctr">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Infantil  4 y 5 años</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L</a:t>
                      </a:r>
                      <a:r>
                        <a:rPr lang="es-ES" sz="1200" u="none" cap="none" strike="noStrike">
                          <a:latin typeface="Calibri"/>
                          <a:ea typeface="Calibri"/>
                          <a:cs typeface="Calibri"/>
                          <a:sym typeface="Calibri"/>
                        </a:rPr>
                        <a:t> y</a:t>
                      </a:r>
                      <a:r>
                        <a:rPr lang="es-ES" sz="1200">
                          <a:latin typeface="Calibri"/>
                          <a:ea typeface="Calibri"/>
                          <a:cs typeface="Calibri"/>
                          <a:sym typeface="Calibri"/>
                        </a:rPr>
                        <a:t> X</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16h a 17h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50</a:t>
                      </a:r>
                      <a:r>
                        <a:rPr b="0" i="0" lang="es-ES" sz="1200" u="none" cap="none" strike="noStrike">
                          <a:solidFill>
                            <a:srgbClr val="000000"/>
                          </a:solidFill>
                          <a:latin typeface="Calibri"/>
                          <a:ea typeface="Calibri"/>
                          <a:cs typeface="Calibri"/>
                          <a:sym typeface="Calibri"/>
                        </a:rPr>
                        <a:t>€ socios /5</a:t>
                      </a:r>
                      <a:r>
                        <a:rPr lang="es-ES" sz="1200">
                          <a:latin typeface="Calibri"/>
                          <a:ea typeface="Calibri"/>
                          <a:cs typeface="Calibri"/>
                          <a:sym typeface="Calibri"/>
                        </a:rPr>
                        <a:t>8</a:t>
                      </a:r>
                      <a:r>
                        <a:rPr b="0" i="0" lang="es-ES" sz="1200" u="none" cap="none" strike="noStrike">
                          <a:solidFill>
                            <a:srgbClr val="000000"/>
                          </a:solidFill>
                          <a:latin typeface="Calibri"/>
                          <a:ea typeface="Calibri"/>
                          <a:cs typeface="Calibri"/>
                          <a:sym typeface="Calibri"/>
                        </a:rPr>
                        <a:t>€ no socios</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555000">
                <a:tc>
                  <a:txBody>
                    <a:bodyPr/>
                    <a:lstStyle/>
                    <a:p>
                      <a:pPr indent="0" lvl="0" marL="0" marR="0" rtl="0" algn="ctr">
                        <a:lnSpc>
                          <a:spcPct val="100000"/>
                        </a:lnSpc>
                        <a:spcBef>
                          <a:spcPts val="0"/>
                        </a:spcBef>
                        <a:spcAft>
                          <a:spcPts val="0"/>
                        </a:spcAft>
                        <a:buClr>
                          <a:srgbClr val="000000"/>
                        </a:buClr>
                        <a:buSzPts val="1400"/>
                        <a:buFont typeface="Arial"/>
                        <a:buNone/>
                      </a:pPr>
                      <a:r>
                        <a:rPr lang="es-ES" sz="1200" u="none" cap="none" strike="noStrike">
                          <a:latin typeface="Calibri"/>
                          <a:ea typeface="Calibri"/>
                          <a:cs typeface="Calibri"/>
                          <a:sym typeface="Calibri"/>
                        </a:rPr>
                        <a:t>Primaria 1º </a:t>
                      </a:r>
                      <a:r>
                        <a:rPr lang="es-ES" sz="1200">
                          <a:latin typeface="Calibri"/>
                          <a:ea typeface="Calibri"/>
                          <a:cs typeface="Calibri"/>
                          <a:sym typeface="Calibri"/>
                        </a:rPr>
                        <a:t>y 5º</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200">
                          <a:solidFill>
                            <a:schemeClr val="dk1"/>
                          </a:solidFill>
                          <a:latin typeface="Calibri"/>
                          <a:ea typeface="Calibri"/>
                          <a:cs typeface="Calibri"/>
                          <a:sym typeface="Calibri"/>
                        </a:rPr>
                        <a:t>L y X</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16h a 17h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400"/>
                        <a:buFont typeface="Arial"/>
                        <a:buNone/>
                      </a:pPr>
                      <a:r>
                        <a:rPr lang="es-ES" sz="1200">
                          <a:solidFill>
                            <a:schemeClr val="dk1"/>
                          </a:solidFill>
                          <a:latin typeface="Calibri"/>
                          <a:ea typeface="Calibri"/>
                          <a:cs typeface="Calibri"/>
                          <a:sym typeface="Calibri"/>
                        </a:rPr>
                        <a:t>50€ socios /58€ no socios</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555000">
                <a:tc>
                  <a:txBody>
                    <a:bodyPr/>
                    <a:lstStyle/>
                    <a:p>
                      <a:pPr indent="0" lvl="0" marL="0" marR="0" rtl="0" algn="ctr">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Primaria </a:t>
                      </a:r>
                      <a:r>
                        <a:rPr lang="es-ES" sz="1200" u="none" cap="none" strike="noStrike">
                          <a:latin typeface="Calibri"/>
                          <a:ea typeface="Calibri"/>
                          <a:cs typeface="Calibri"/>
                          <a:sym typeface="Calibri"/>
                        </a:rPr>
                        <a:t>2</a:t>
                      </a:r>
                      <a:r>
                        <a:rPr b="0" i="0" lang="es-ES" sz="1200" u="none" cap="none" strike="noStrike">
                          <a:solidFill>
                            <a:srgbClr val="000000"/>
                          </a:solidFill>
                          <a:latin typeface="Calibri"/>
                          <a:ea typeface="Calibri"/>
                          <a:cs typeface="Calibri"/>
                          <a:sym typeface="Calibri"/>
                        </a:rPr>
                        <a:t>º, 3º</a:t>
                      </a:r>
                      <a:r>
                        <a:rPr lang="es-ES" sz="1200">
                          <a:latin typeface="Calibri"/>
                          <a:ea typeface="Calibri"/>
                          <a:cs typeface="Calibri"/>
                          <a:sym typeface="Calibri"/>
                        </a:rPr>
                        <a:t>,</a:t>
                      </a:r>
                      <a:r>
                        <a:rPr b="0" i="0" lang="es-ES" sz="1200" u="none" cap="none" strike="noStrike">
                          <a:solidFill>
                            <a:srgbClr val="000000"/>
                          </a:solidFill>
                          <a:latin typeface="Calibri"/>
                          <a:ea typeface="Calibri"/>
                          <a:cs typeface="Calibri"/>
                          <a:sym typeface="Calibri"/>
                        </a:rPr>
                        <a:t> 4º </a:t>
                      </a:r>
                      <a:r>
                        <a:rPr lang="es-ES" sz="1200">
                          <a:latin typeface="Calibri"/>
                          <a:ea typeface="Calibri"/>
                          <a:cs typeface="Calibri"/>
                          <a:sym typeface="Calibri"/>
                        </a:rPr>
                        <a:t>y 6º</a:t>
                      </a: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200">
                          <a:solidFill>
                            <a:schemeClr val="dk1"/>
                          </a:solidFill>
                          <a:latin typeface="Calibri"/>
                          <a:ea typeface="Calibri"/>
                          <a:cs typeface="Calibri"/>
                          <a:sym typeface="Calibri"/>
                        </a:rPr>
                        <a:t>M y J</a:t>
                      </a:r>
                      <a:endParaRPr sz="1200" u="none" cap="none" strike="noStrike">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16h a 17h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400"/>
                        <a:buFont typeface="Arial"/>
                        <a:buNone/>
                      </a:pPr>
                      <a:r>
                        <a:rPr lang="es-ES" sz="1200">
                          <a:solidFill>
                            <a:schemeClr val="dk1"/>
                          </a:solidFill>
                          <a:latin typeface="Calibri"/>
                          <a:ea typeface="Calibri"/>
                          <a:cs typeface="Calibri"/>
                          <a:sym typeface="Calibri"/>
                        </a:rPr>
                        <a:t>50€ socios /58€ no socios</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12"/>
          <p:cNvPicPr preferRelativeResize="0"/>
          <p:nvPr/>
        </p:nvPicPr>
        <p:blipFill rotWithShape="1">
          <a:blip r:embed="rId3">
            <a:alphaModFix/>
          </a:blip>
          <a:srcRect b="0" l="0" r="0" t="0"/>
          <a:stretch/>
        </p:blipFill>
        <p:spPr>
          <a:xfrm>
            <a:off x="9686925" y="4475353"/>
            <a:ext cx="1773248" cy="1773248"/>
          </a:xfrm>
          <a:prstGeom prst="rect">
            <a:avLst/>
          </a:prstGeom>
          <a:noFill/>
          <a:ln>
            <a:noFill/>
          </a:ln>
        </p:spPr>
      </p:pic>
      <p:sp>
        <p:nvSpPr>
          <p:cNvPr id="215" name="Google Shape;215;p12"/>
          <p:cNvSpPr txBox="1"/>
          <p:nvPr/>
        </p:nvSpPr>
        <p:spPr>
          <a:xfrm>
            <a:off x="515375" y="119700"/>
            <a:ext cx="5943600" cy="6507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ESCUELA</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BALONCESTO</a:t>
            </a:r>
            <a:r>
              <a:rPr b="0" i="0" lang="es-ES" sz="1700" u="none" cap="none" strike="noStrike">
                <a:solidFill>
                  <a:schemeClr val="dk1"/>
                </a:solidFill>
                <a:latin typeface="Calibri"/>
                <a:ea typeface="Calibri"/>
                <a:cs typeface="Calibri"/>
                <a:sym typeface="Calibri"/>
              </a:rPr>
              <a:t> </a:t>
            </a:r>
            <a:endParaRPr b="0"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3200"/>
              <a:buFont typeface="Arial"/>
              <a:buNone/>
            </a:pPr>
            <a:r>
              <a:t/>
            </a:r>
            <a:endParaRPr b="0" i="0" sz="17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highlight>
                  <a:schemeClr val="lt1"/>
                </a:highlight>
                <a:latin typeface="Lato"/>
                <a:ea typeface="Lato"/>
                <a:cs typeface="Lato"/>
                <a:sym typeface="Lato"/>
              </a:rPr>
              <a:t>Para niños y niñas, la actividad se desarrollará 2 días/semana de entrenamiento + partido el sábado por la mañana. Se  busca aprender y mejorar los fundamentos técnicos y tácticos individuales y de equipo propios del baloncesto; y desarrollar los valores de convivencia, solidaridad, equipo, unión, esfuerzo, entrega desinteresada, confianza en uno mismo y en los demás, respeto a las normas, disciplina, intensidad, etc.</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highlight>
                  <a:schemeClr val="lt1"/>
                </a:highlight>
                <a:latin typeface="Lato"/>
                <a:ea typeface="Lato"/>
                <a:cs typeface="Lato"/>
                <a:sym typeface="Lato"/>
              </a:rPr>
              <a:t>El Club de Baloncesto Ensanche de Vallecas se fundó en 2006 y a día de hoy es referencia en lo social, deportivo y personal; con una visión incluyente y abierta, y apostando por potenciar el deporte en los centros de enseñanza pública. Entrenadores titulados. </a:t>
            </a:r>
            <a:endParaRPr b="0" i="0" sz="16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sz="1600">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lang="es-ES" sz="1600">
                <a:solidFill>
                  <a:schemeClr val="dk1"/>
                </a:solidFill>
                <a:highlight>
                  <a:schemeClr val="lt1"/>
                </a:highlight>
                <a:latin typeface="Lato"/>
                <a:ea typeface="Lato"/>
                <a:cs typeface="Lato"/>
                <a:sym typeface="Lato"/>
              </a:rPr>
              <a:t>Sin partidos fuera del horario la cuota será de 24€/mes para los socios y 32 € /mes para los no socios del AMPA.</a:t>
            </a:r>
            <a:endParaRPr sz="1600">
              <a:solidFill>
                <a:schemeClr val="dk1"/>
              </a:solidFill>
              <a:highlight>
                <a:schemeClr val="lt1"/>
              </a:highlight>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600">
                <a:solidFill>
                  <a:schemeClr val="dk1"/>
                </a:solidFill>
                <a:latin typeface="Lato"/>
                <a:ea typeface="Lato"/>
                <a:cs typeface="Lato"/>
                <a:sym typeface="Lato"/>
              </a:rPr>
              <a:t>Se contrata adicionalmente un seguro de accidentes que será cobrado a inicio de curso ( 3,5 € pago único).</a:t>
            </a:r>
            <a:endParaRPr b="0" i="0" sz="15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700" u="none" cap="none" strike="noStrike">
              <a:solidFill>
                <a:schemeClr val="dk1"/>
              </a:solidFill>
              <a:highlight>
                <a:schemeClr val="lt1"/>
              </a:highlight>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b="0" i="0" sz="1800" u="none" cap="none" strike="noStrike">
              <a:solidFill>
                <a:schemeClr val="dk1"/>
              </a:solidFill>
              <a:latin typeface="Calibri"/>
              <a:ea typeface="Calibri"/>
              <a:cs typeface="Calibri"/>
              <a:sym typeface="Calibri"/>
            </a:endParaRPr>
          </a:p>
        </p:txBody>
      </p:sp>
      <p:sp>
        <p:nvSpPr>
          <p:cNvPr id="216" name="Google Shape;216;p12"/>
          <p:cNvSpPr txBox="1"/>
          <p:nvPr/>
        </p:nvSpPr>
        <p:spPr>
          <a:xfrm>
            <a:off x="7073912" y="5076825"/>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217" name="Google Shape;217;p12"/>
          <p:cNvSpPr txBox="1"/>
          <p:nvPr/>
        </p:nvSpPr>
        <p:spPr>
          <a:xfrm>
            <a:off x="8391525" y="6172200"/>
            <a:ext cx="38958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s-ES" sz="1800" u="sng" cap="none" strike="noStrike">
                <a:solidFill>
                  <a:schemeClr val="dk1"/>
                </a:solidFill>
                <a:latin typeface="Calibri"/>
                <a:ea typeface="Calibri"/>
                <a:cs typeface="Calibri"/>
                <a:sym typeface="Calibri"/>
                <a:hlinkClick r:id="rId4">
                  <a:extLst>
                    <a:ext uri="{A12FA001-AC4F-418D-AE19-62706E023703}">
                      <ahyp:hlinkClr val="tx"/>
                    </a:ext>
                  </a:extLst>
                </a:hlinkClick>
              </a:rPr>
              <a:t>https://www.cbensanche.com/es</a:t>
            </a:r>
            <a:endParaRPr b="0" i="0" sz="1800" u="none" cap="none" strike="noStrike">
              <a:solidFill>
                <a:schemeClr val="dk1"/>
              </a:solidFill>
              <a:latin typeface="Calibri"/>
              <a:ea typeface="Calibri"/>
              <a:cs typeface="Calibri"/>
              <a:sym typeface="Calibri"/>
            </a:endParaRPr>
          </a:p>
        </p:txBody>
      </p:sp>
      <p:pic>
        <p:nvPicPr>
          <p:cNvPr id="218" name="Google Shape;218;p12"/>
          <p:cNvPicPr preferRelativeResize="0"/>
          <p:nvPr/>
        </p:nvPicPr>
        <p:blipFill rotWithShape="1">
          <a:blip r:embed="rId5">
            <a:alphaModFix/>
          </a:blip>
          <a:srcRect b="0" l="0" r="0" t="0"/>
          <a:stretch/>
        </p:blipFill>
        <p:spPr>
          <a:xfrm>
            <a:off x="7406225" y="304800"/>
            <a:ext cx="4059051" cy="3040900"/>
          </a:xfrm>
          <a:prstGeom prst="rect">
            <a:avLst/>
          </a:prstGeom>
          <a:noFill/>
          <a:ln>
            <a:noFill/>
          </a:ln>
        </p:spPr>
      </p:pic>
      <p:graphicFrame>
        <p:nvGraphicFramePr>
          <p:cNvPr id="219" name="Google Shape;219;p12"/>
          <p:cNvGraphicFramePr/>
          <p:nvPr/>
        </p:nvGraphicFramePr>
        <p:xfrm>
          <a:off x="6623959" y="3633898"/>
          <a:ext cx="3000000" cy="3000000"/>
        </p:xfrm>
        <a:graphic>
          <a:graphicData uri="http://schemas.openxmlformats.org/drawingml/2006/table">
            <a:tbl>
              <a:tblPr>
                <a:noFill/>
                <a:tableStyleId>{8C66A8F8-7157-4AC6-8828-86538214D162}</a:tableStyleId>
              </a:tblPr>
              <a:tblGrid>
                <a:gridCol w="764625"/>
                <a:gridCol w="238950"/>
                <a:gridCol w="984450"/>
                <a:gridCol w="258050"/>
                <a:gridCol w="1108700"/>
                <a:gridCol w="219825"/>
                <a:gridCol w="198800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BALONCESTO</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L y X</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30</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8</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13"/>
          <p:cNvPicPr preferRelativeResize="0"/>
          <p:nvPr/>
        </p:nvPicPr>
        <p:blipFill rotWithShape="1">
          <a:blip r:embed="rId3">
            <a:alphaModFix/>
          </a:blip>
          <a:srcRect b="0" l="0" r="0" t="0"/>
          <a:stretch/>
        </p:blipFill>
        <p:spPr>
          <a:xfrm>
            <a:off x="8096250" y="304800"/>
            <a:ext cx="3933825" cy="3071410"/>
          </a:xfrm>
          <a:prstGeom prst="rect">
            <a:avLst/>
          </a:prstGeom>
          <a:noFill/>
          <a:ln>
            <a:noFill/>
          </a:ln>
        </p:spPr>
      </p:pic>
      <p:sp>
        <p:nvSpPr>
          <p:cNvPr id="225" name="Google Shape;225;p13"/>
          <p:cNvSpPr txBox="1"/>
          <p:nvPr/>
        </p:nvSpPr>
        <p:spPr>
          <a:xfrm>
            <a:off x="444825" y="304800"/>
            <a:ext cx="5943600" cy="5913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ESCUELA </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GIMNASIA RÍTMICA</a:t>
            </a:r>
            <a:r>
              <a:rPr b="1" i="0" lang="es-ES" sz="1700" u="none" cap="none" strike="noStrike">
                <a:solidFill>
                  <a:schemeClr val="dk1"/>
                </a:solidFill>
                <a:latin typeface="Calibri"/>
                <a:ea typeface="Calibri"/>
                <a:cs typeface="Calibri"/>
                <a:sym typeface="Calibri"/>
              </a:rPr>
              <a:t> </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chemeClr val="dk1"/>
              </a:solidFill>
              <a:latin typeface="Calibri"/>
              <a:ea typeface="Calibri"/>
              <a:cs typeface="Calibri"/>
              <a:sym typeface="Calibri"/>
            </a:endParaRPr>
          </a:p>
          <a:p>
            <a:pPr indent="0" lvl="0" marL="0" marR="0" rtl="0" algn="just">
              <a:lnSpc>
                <a:spcPct val="115000"/>
              </a:lnSpc>
              <a:spcBef>
                <a:spcPts val="0"/>
              </a:spcBef>
              <a:spcAft>
                <a:spcPts val="0"/>
              </a:spcAft>
              <a:buClr>
                <a:srgbClr val="000000"/>
              </a:buClr>
              <a:buSzPts val="1100"/>
              <a:buFont typeface="Arial"/>
              <a:buNone/>
            </a:pPr>
            <a:r>
              <a:rPr b="0" i="0" lang="es-ES" sz="1700" u="none" cap="none" strike="noStrike">
                <a:solidFill>
                  <a:srgbClr val="222222"/>
                </a:solidFill>
                <a:latin typeface="Lato"/>
                <a:ea typeface="Lato"/>
                <a:cs typeface="Lato"/>
                <a:sym typeface="Lato"/>
              </a:rPr>
              <a:t>Dirigida a niños y niñas, busca propiciar el desarrollo, el fortalecimiento y la flexibilidad del cuerpo a través de diversas rutinas de ejercicios físicos.  Los ejercicios físicos son coordinados al ritmo de la música, bien sea en grupo o de forma individual, utilizando el propio cuerpo y/o aparatos como pelota, aros, cuerdas o cinta.   Entrenadoras tituladas.</a:t>
            </a:r>
            <a:endParaRPr b="0" i="0" sz="17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b="0" i="0" sz="17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lang="es-ES" sz="1700">
                <a:solidFill>
                  <a:srgbClr val="222222"/>
                </a:solidFill>
                <a:latin typeface="Lato"/>
                <a:ea typeface="Lato"/>
                <a:cs typeface="Lato"/>
                <a:sym typeface="Lato"/>
              </a:rPr>
              <a:t>La matrícula de acceso al club tiene un coste de 20€ e incluye las punteras </a:t>
            </a:r>
            <a:r>
              <a:rPr b="1" lang="es-ES" sz="1700">
                <a:solidFill>
                  <a:srgbClr val="222222"/>
                </a:solidFill>
                <a:latin typeface="Lato"/>
                <a:ea typeface="Lato"/>
                <a:cs typeface="Lato"/>
                <a:sym typeface="Lato"/>
              </a:rPr>
              <a:t>obligatorias </a:t>
            </a:r>
            <a:r>
              <a:rPr lang="es-ES" sz="1700">
                <a:solidFill>
                  <a:srgbClr val="222222"/>
                </a:solidFill>
                <a:latin typeface="Lato"/>
                <a:ea typeface="Lato"/>
                <a:cs typeface="Lato"/>
                <a:sym typeface="Lato"/>
              </a:rPr>
              <a:t>para los pies; Si se disponen de ellas, en su lugar, se facilitará la equipación (camiseta). </a:t>
            </a:r>
            <a:endParaRPr sz="1700">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sz="1700">
              <a:solidFill>
                <a:srgbClr val="222222"/>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700">
                <a:solidFill>
                  <a:schemeClr val="dk1"/>
                </a:solidFill>
                <a:latin typeface="Lato"/>
                <a:ea typeface="Lato"/>
                <a:cs typeface="Lato"/>
                <a:sym typeface="Lato"/>
              </a:rPr>
              <a:t>Se contrata adicionalmente un seguro de accidentes que será cobrado a inicio de curso ( 3,5 € pago único).</a:t>
            </a:r>
            <a:endParaRPr b="0" i="0" sz="1700" u="none" cap="none" strike="noStrike">
              <a:solidFill>
                <a:srgbClr val="22222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226" name="Google Shape;226;p13"/>
          <p:cNvSpPr txBox="1"/>
          <p:nvPr/>
        </p:nvSpPr>
        <p:spPr>
          <a:xfrm>
            <a:off x="6997712" y="5076825"/>
            <a:ext cx="339722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227" name="Google Shape;227;p13"/>
          <p:cNvSpPr txBox="1"/>
          <p:nvPr/>
        </p:nvSpPr>
        <p:spPr>
          <a:xfrm>
            <a:off x="7019925" y="6172200"/>
            <a:ext cx="3895725" cy="3810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s-ES" sz="1800" u="sng" cap="none" strike="noStrike">
                <a:solidFill>
                  <a:schemeClr val="dk1"/>
                </a:solidFill>
                <a:latin typeface="Calibri"/>
                <a:ea typeface="Calibri"/>
                <a:cs typeface="Calibri"/>
                <a:sym typeface="Calibri"/>
                <a:hlinkClick r:id="rId4">
                  <a:extLst>
                    <a:ext uri="{A12FA001-AC4F-418D-AE19-62706E023703}">
                      <ahyp:hlinkClr val="tx"/>
                    </a:ext>
                  </a:extLst>
                </a:hlinkClick>
              </a:rPr>
              <a:t>https://www.ritmicaeuritmia.es/</a:t>
            </a:r>
            <a:endParaRPr b="0" i="0" sz="1800" u="none" cap="none" strike="noStrike">
              <a:solidFill>
                <a:schemeClr val="dk1"/>
              </a:solidFill>
              <a:latin typeface="Calibri"/>
              <a:ea typeface="Calibri"/>
              <a:cs typeface="Calibri"/>
              <a:sym typeface="Calibri"/>
            </a:endParaRPr>
          </a:p>
        </p:txBody>
      </p:sp>
      <p:pic>
        <p:nvPicPr>
          <p:cNvPr id="228" name="Google Shape;228;p13"/>
          <p:cNvPicPr preferRelativeResize="0"/>
          <p:nvPr/>
        </p:nvPicPr>
        <p:blipFill rotWithShape="1">
          <a:blip r:embed="rId5">
            <a:alphaModFix/>
          </a:blip>
          <a:srcRect b="0" l="0" r="0" t="0"/>
          <a:stretch/>
        </p:blipFill>
        <p:spPr>
          <a:xfrm>
            <a:off x="8645061" y="4866525"/>
            <a:ext cx="2270588" cy="1356225"/>
          </a:xfrm>
          <a:prstGeom prst="rect">
            <a:avLst/>
          </a:prstGeom>
          <a:noFill/>
          <a:ln>
            <a:noFill/>
          </a:ln>
        </p:spPr>
      </p:pic>
      <p:graphicFrame>
        <p:nvGraphicFramePr>
          <p:cNvPr id="229" name="Google Shape;229;p13"/>
          <p:cNvGraphicFramePr/>
          <p:nvPr/>
        </p:nvGraphicFramePr>
        <p:xfrm>
          <a:off x="6467524" y="3562944"/>
          <a:ext cx="3000000" cy="3000000"/>
        </p:xfrm>
        <a:graphic>
          <a:graphicData uri="http://schemas.openxmlformats.org/drawingml/2006/table">
            <a:tbl>
              <a:tblPr>
                <a:noFill/>
                <a:tableStyleId>{8C66A8F8-7157-4AC6-8828-86538214D162}</a:tableStyleId>
              </a:tblPr>
              <a:tblGrid>
                <a:gridCol w="1452950"/>
                <a:gridCol w="382850"/>
                <a:gridCol w="491700"/>
                <a:gridCol w="382850"/>
                <a:gridCol w="959475"/>
                <a:gridCol w="382850"/>
                <a:gridCol w="1509875"/>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 GIMNASIA RÍTMICA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65860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a:t>
                      </a:r>
                      <a:r>
                        <a:rPr lang="es-ES" sz="1400" u="none" cap="none" strike="noStrike">
                          <a:latin typeface="Calibri"/>
                          <a:ea typeface="Calibri"/>
                          <a:cs typeface="Calibri"/>
                          <a:sym typeface="Calibri"/>
                        </a:rPr>
                        <a:t>til</a:t>
                      </a:r>
                      <a:endParaRPr sz="14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4 y 5 años y 1º primaria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M y J</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26€</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4</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(2º a 6º)</a:t>
                      </a:r>
                      <a:r>
                        <a:rPr b="0" i="0" lang="es-ES" sz="1300" u="none" cap="none" strike="noStrike">
                          <a:solidFill>
                            <a:srgbClr val="000000"/>
                          </a:solidFill>
                          <a:latin typeface="Calibri"/>
                          <a:ea typeface="Calibri"/>
                          <a:cs typeface="Calibri"/>
                          <a:sym typeface="Calibri"/>
                        </a:rPr>
                        <a:t> </a:t>
                      </a:r>
                      <a:endParaRPr sz="13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M y J (1h30)</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17:30h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34</a:t>
                      </a:r>
                      <a:r>
                        <a:rPr b="0" i="0" lang="es-ES" sz="1400" u="none" cap="none" strike="noStrike">
                          <a:solidFill>
                            <a:srgbClr val="000000"/>
                          </a:solidFill>
                          <a:latin typeface="Calibri"/>
                          <a:ea typeface="Calibri"/>
                          <a:cs typeface="Calibri"/>
                          <a:sym typeface="Calibri"/>
                        </a:rPr>
                        <a:t>€ socios/4</a:t>
                      </a:r>
                      <a:r>
                        <a:rPr lang="es-ES" sz="1400" u="none" cap="none" strike="noStrike">
                          <a:latin typeface="Calibri"/>
                          <a:ea typeface="Calibri"/>
                          <a:cs typeface="Calibri"/>
                          <a:sym typeface="Calibri"/>
                        </a:rPr>
                        <a:t>2</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pic>
        <p:nvPicPr>
          <p:cNvPr id="234" name="Google Shape;234;p14"/>
          <p:cNvPicPr preferRelativeResize="0"/>
          <p:nvPr/>
        </p:nvPicPr>
        <p:blipFill rotWithShape="1">
          <a:blip r:embed="rId3">
            <a:alphaModFix/>
          </a:blip>
          <a:srcRect b="0" l="0" r="0" t="0"/>
          <a:stretch/>
        </p:blipFill>
        <p:spPr>
          <a:xfrm>
            <a:off x="7411700" y="54425"/>
            <a:ext cx="3241875" cy="1996150"/>
          </a:xfrm>
          <a:prstGeom prst="rect">
            <a:avLst/>
          </a:prstGeom>
          <a:noFill/>
          <a:ln>
            <a:noFill/>
          </a:ln>
        </p:spPr>
      </p:pic>
      <p:sp>
        <p:nvSpPr>
          <p:cNvPr id="235" name="Google Shape;235;p14"/>
          <p:cNvSpPr txBox="1"/>
          <p:nvPr/>
        </p:nvSpPr>
        <p:spPr>
          <a:xfrm>
            <a:off x="497850" y="304800"/>
            <a:ext cx="6122100" cy="6675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ESCUELA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FÚTBOL SALA</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s-ES" sz="1400" u="none" cap="none" strike="noStrike">
                <a:solidFill>
                  <a:schemeClr val="dk1"/>
                </a:solidFill>
                <a:latin typeface="Lato"/>
                <a:ea typeface="Lato"/>
                <a:cs typeface="Lato"/>
                <a:sym typeface="Lato"/>
              </a:rPr>
              <a:t>Actividad dirigida a niños y niñas de primaria y a infantil a partir de 4 años.</a:t>
            </a:r>
            <a:endParaRPr b="0" i="0" sz="14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400" u="none" cap="none" strike="noStrike">
                <a:solidFill>
                  <a:schemeClr val="dk1"/>
                </a:solidFill>
                <a:latin typeface="Lato"/>
                <a:ea typeface="Lato"/>
                <a:cs typeface="Lato"/>
                <a:sym typeface="Lato"/>
              </a:rPr>
              <a:t>Uno de los aspectos fundamentales es el de trasladar y fomentar una serie de valores. Por lo que, junto con la promoción deportiva, el club integrará el juego limpio, la competitividad sana, la importancia de la práctica deportiva, la amistad a través del deporte, el apego al barrio y la ayuda a sus vecinos como pilares básicos del club y lo que tratará de transmitirse a todos los niños y niñas que participen en él a través de la práctica del fútbol sala.</a:t>
            </a:r>
            <a:endParaRPr b="0" i="0" sz="14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400" u="none" cap="none" strike="noStrike">
              <a:solidFill>
                <a:schemeClr val="dk1"/>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b="1" i="0" lang="es-ES" sz="1400" u="none" cap="none" strike="noStrike">
                <a:solidFill>
                  <a:srgbClr val="000000"/>
                </a:solidFill>
                <a:latin typeface="Lato"/>
                <a:ea typeface="Lato"/>
                <a:cs typeface="Lato"/>
                <a:sym typeface="Lato"/>
              </a:rPr>
              <a:t>Será necesario</a:t>
            </a:r>
            <a:r>
              <a:rPr b="1" i="0" lang="es-ES" sz="1400" u="none" cap="none" strike="noStrike">
                <a:solidFill>
                  <a:srgbClr val="222222"/>
                </a:solidFill>
                <a:latin typeface="Lato"/>
                <a:ea typeface="Lato"/>
                <a:cs typeface="Lato"/>
                <a:sym typeface="Lato"/>
              </a:rPr>
              <a:t> </a:t>
            </a:r>
            <a:r>
              <a:rPr b="0" i="0" lang="es-ES" sz="1400" u="none" cap="none" strike="noStrike">
                <a:solidFill>
                  <a:srgbClr val="222222"/>
                </a:solidFill>
                <a:latin typeface="Lato"/>
                <a:ea typeface="Lato"/>
                <a:cs typeface="Lato"/>
                <a:sym typeface="Lato"/>
              </a:rPr>
              <a:t>realizar una matrícula de acceso al club de 4</a:t>
            </a:r>
            <a:r>
              <a:rPr lang="es-ES">
                <a:solidFill>
                  <a:srgbClr val="222222"/>
                </a:solidFill>
                <a:latin typeface="Lato"/>
                <a:ea typeface="Lato"/>
                <a:cs typeface="Lato"/>
                <a:sym typeface="Lato"/>
              </a:rPr>
              <a:t>8</a:t>
            </a:r>
            <a:r>
              <a:rPr b="0" i="0" lang="es-ES" sz="1400" u="none" cap="none" strike="noStrike">
                <a:solidFill>
                  <a:srgbClr val="222222"/>
                </a:solidFill>
                <a:latin typeface="Lato"/>
                <a:ea typeface="Lato"/>
                <a:cs typeface="Lato"/>
                <a:sym typeface="Lato"/>
              </a:rPr>
              <a:t>€ que incluye: la equipación para participar en la actividad, inscripción a la liga municipal, torneo del Carmen y otros torneos. </a:t>
            </a:r>
            <a:endParaRPr b="0" i="0" sz="14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Se requiere un compromiso con el equipo para la asistencia a los partidos de las ligas y torneos (</a:t>
            </a:r>
            <a:r>
              <a:rPr b="0" i="0" lang="es-ES" sz="1400" u="none" cap="none" strike="noStrike">
                <a:solidFill>
                  <a:schemeClr val="dk1"/>
                </a:solidFill>
                <a:latin typeface="Lato"/>
                <a:ea typeface="Lato"/>
                <a:cs typeface="Lato"/>
                <a:sym typeface="Lato"/>
              </a:rPr>
              <a:t>viernes o sábados</a:t>
            </a:r>
            <a:r>
              <a:rPr b="0" i="0" lang="es-ES" sz="1000" u="none" cap="none" strike="noStrike">
                <a:solidFill>
                  <a:srgbClr val="000000"/>
                </a:solidFill>
                <a:latin typeface="Lato"/>
                <a:ea typeface="Lato"/>
                <a:cs typeface="Lato"/>
                <a:sym typeface="Lato"/>
              </a:rPr>
              <a:t> </a:t>
            </a:r>
            <a:r>
              <a:rPr b="0" i="0" lang="es-ES" sz="1400" u="none" cap="none" strike="noStrike">
                <a:solidFill>
                  <a:schemeClr val="dk1"/>
                </a:solidFill>
                <a:latin typeface="Lato"/>
                <a:ea typeface="Lato"/>
                <a:cs typeface="Lato"/>
                <a:sym typeface="Lato"/>
              </a:rPr>
              <a:t>según categoría). </a:t>
            </a:r>
            <a:endParaRPr b="0" i="0" sz="14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400" u="sng" cap="none" strike="noStrike">
                <a:solidFill>
                  <a:schemeClr val="dk1"/>
                </a:solidFill>
                <a:latin typeface="Lato"/>
                <a:ea typeface="Lato"/>
                <a:cs typeface="Lato"/>
                <a:sym typeface="Lato"/>
              </a:rPr>
              <a:t>Los grupos se asignan respetando los días del curso 202</a:t>
            </a:r>
            <a:r>
              <a:rPr lang="es-ES" u="sng">
                <a:solidFill>
                  <a:schemeClr val="dk1"/>
                </a:solidFill>
                <a:latin typeface="Lato"/>
                <a:ea typeface="Lato"/>
                <a:cs typeface="Lato"/>
                <a:sym typeface="Lato"/>
              </a:rPr>
              <a:t>5</a:t>
            </a:r>
            <a:r>
              <a:rPr b="0" i="0" lang="es-ES" sz="1400" u="sng" cap="none" strike="noStrike">
                <a:solidFill>
                  <a:schemeClr val="dk1"/>
                </a:solidFill>
                <a:latin typeface="Lato"/>
                <a:ea typeface="Lato"/>
                <a:cs typeface="Lato"/>
                <a:sym typeface="Lato"/>
              </a:rPr>
              <a:t>/2</a:t>
            </a:r>
            <a:r>
              <a:rPr lang="es-ES" u="sng">
                <a:solidFill>
                  <a:schemeClr val="dk1"/>
                </a:solidFill>
                <a:latin typeface="Lato"/>
                <a:ea typeface="Lato"/>
                <a:cs typeface="Lato"/>
                <a:sym typeface="Lato"/>
              </a:rPr>
              <a:t>6</a:t>
            </a:r>
            <a:r>
              <a:rPr b="0" i="0" lang="es-ES" sz="1400" u="sng" cap="none" strike="noStrike">
                <a:solidFill>
                  <a:schemeClr val="dk1"/>
                </a:solidFill>
                <a:latin typeface="Lato"/>
                <a:ea typeface="Lato"/>
                <a:cs typeface="Lato"/>
                <a:sym typeface="Lato"/>
              </a:rPr>
              <a:t> para antiguos alumnos y los nuevos se les informará del día que se impartirá la actividad deberán hacer la reserva según año de nacimiento cuando se abra el plazo de inscripciones.</a:t>
            </a:r>
            <a:endParaRPr b="0" i="0" sz="1400" u="sng"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400" u="sng" cap="none" strike="noStrike">
              <a:solidFill>
                <a:schemeClr val="dk1"/>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a:solidFill>
                  <a:schemeClr val="dk1"/>
                </a:solidFill>
                <a:latin typeface="Lato"/>
                <a:ea typeface="Lato"/>
                <a:cs typeface="Lato"/>
                <a:sym typeface="Lato"/>
              </a:rPr>
              <a:t>Se contrata adicionalmente un seguro de accidentes que será cobrado a inicio de curso ( 3,5 € pago único).</a:t>
            </a:r>
            <a:endParaRPr b="0" i="0" sz="1100" u="sng"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400" u="sng"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300" u="sng" cap="none" strike="noStrike">
                <a:solidFill>
                  <a:schemeClr val="hlink"/>
                </a:solidFill>
                <a:latin typeface="Lato"/>
                <a:ea typeface="Lato"/>
                <a:cs typeface="Lato"/>
                <a:sym typeface="Lato"/>
                <a:hlinkClick r:id="rId4"/>
              </a:rPr>
              <a:t>@escdephcb</a:t>
            </a:r>
            <a:r>
              <a:rPr b="0" i="0" lang="es-ES" sz="1300" u="none" cap="none" strike="noStrike">
                <a:solidFill>
                  <a:schemeClr val="dk1"/>
                </a:solidFill>
                <a:latin typeface="Lato"/>
                <a:ea typeface="Lato"/>
                <a:cs typeface="Lato"/>
                <a:sym typeface="Lato"/>
              </a:rPr>
              <a:t> contacto: escueladeportivahcb@gmail.com</a:t>
            </a:r>
            <a:endParaRPr b="0" i="0" sz="20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14"/>
          <p:cNvSpPr txBox="1"/>
          <p:nvPr/>
        </p:nvSpPr>
        <p:spPr>
          <a:xfrm>
            <a:off x="6744286" y="5661325"/>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descr="Tweets with replies by Escuela Deportiva HCB (@EscDepHCB) / Twitter" id="237" name="Google Shape;237;p14"/>
          <p:cNvPicPr preferRelativeResize="0"/>
          <p:nvPr/>
        </p:nvPicPr>
        <p:blipFill rotWithShape="1">
          <a:blip r:embed="rId5">
            <a:alphaModFix/>
          </a:blip>
          <a:srcRect b="0" l="0" r="0" t="0"/>
          <a:stretch/>
        </p:blipFill>
        <p:spPr>
          <a:xfrm>
            <a:off x="8911913" y="5813802"/>
            <a:ext cx="1229554" cy="1193350"/>
          </a:xfrm>
          <a:prstGeom prst="rect">
            <a:avLst/>
          </a:prstGeom>
          <a:noFill/>
          <a:ln>
            <a:noFill/>
          </a:ln>
        </p:spPr>
      </p:pic>
      <p:sp>
        <p:nvSpPr>
          <p:cNvPr descr="¡NOVEDAD!" id="238" name="Google Shape;238;p14"/>
          <p:cNvSpPr/>
          <p:nvPr/>
        </p:nvSpPr>
        <p:spPr>
          <a:xfrm>
            <a:off x="6619942" y="5967756"/>
            <a:ext cx="2429514" cy="885438"/>
          </a:xfrm>
          <a:prstGeom prst="irregularSeal2">
            <a:avLst/>
          </a:prstGeom>
          <a:noFill/>
          <a:ln cap="flat" cmpd="sng" w="12700">
            <a:solidFill>
              <a:srgbClr val="FF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s-ES" sz="1200" u="none" cap="none" strike="noStrike">
                <a:solidFill>
                  <a:srgbClr val="FF0000"/>
                </a:solidFill>
                <a:latin typeface="Calibri"/>
                <a:ea typeface="Calibri"/>
                <a:cs typeface="Calibri"/>
                <a:sym typeface="Calibri"/>
              </a:rPr>
              <a:t> </a:t>
            </a:r>
            <a:r>
              <a:rPr b="1" i="0" lang="es-ES" sz="1000" u="none" cap="none" strike="noStrike">
                <a:solidFill>
                  <a:srgbClr val="FF0000"/>
                </a:solidFill>
                <a:latin typeface="Calibri"/>
                <a:ea typeface="Calibri"/>
                <a:cs typeface="Calibri"/>
                <a:sym typeface="Calibri"/>
              </a:rPr>
              <a:t>ESCUELA DEPORTIVA HCB</a:t>
            </a:r>
            <a:endParaRPr b="0" i="0" sz="1000" u="none" cap="none" strike="noStrike">
              <a:solidFill>
                <a:srgbClr val="000000"/>
              </a:solidFill>
              <a:latin typeface="Arial"/>
              <a:ea typeface="Arial"/>
              <a:cs typeface="Arial"/>
              <a:sym typeface="Arial"/>
            </a:endParaRPr>
          </a:p>
        </p:txBody>
      </p:sp>
      <p:graphicFrame>
        <p:nvGraphicFramePr>
          <p:cNvPr id="239" name="Google Shape;239;p14"/>
          <p:cNvGraphicFramePr/>
          <p:nvPr/>
        </p:nvGraphicFramePr>
        <p:xfrm>
          <a:off x="6845890" y="1905100"/>
          <a:ext cx="3000000" cy="3000000"/>
        </p:xfrm>
        <a:graphic>
          <a:graphicData uri="http://schemas.openxmlformats.org/drawingml/2006/table">
            <a:tbl>
              <a:tblPr>
                <a:noFill/>
                <a:tableStyleId>{8C66A8F8-7157-4AC6-8828-86538214D162}</a:tableStyleId>
              </a:tblPr>
              <a:tblGrid>
                <a:gridCol w="955275"/>
                <a:gridCol w="569450"/>
                <a:gridCol w="404575"/>
                <a:gridCol w="382850"/>
                <a:gridCol w="852100"/>
                <a:gridCol w="1052275"/>
                <a:gridCol w="1145075"/>
              </a:tblGrid>
              <a:tr h="36160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FÚTBOL SALA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1133675">
                <a:tc>
                  <a:txBody>
                    <a:bodyPr/>
                    <a:lstStyle/>
                    <a:p>
                      <a:pPr indent="0" lvl="0" marL="0" marR="0" rtl="0" algn="ctr">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Chupetines</a:t>
                      </a:r>
                      <a:endParaRPr sz="12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(202</a:t>
                      </a:r>
                      <a:r>
                        <a:rPr lang="es-ES" sz="1200">
                          <a:latin typeface="Calibri"/>
                          <a:ea typeface="Calibri"/>
                          <a:cs typeface="Calibri"/>
                          <a:sym typeface="Calibri"/>
                        </a:rPr>
                        <a:t>1</a:t>
                      </a:r>
                      <a:r>
                        <a:rPr lang="es-ES" sz="1200" u="none" cap="none" strike="noStrike">
                          <a:latin typeface="Calibri"/>
                          <a:ea typeface="Calibri"/>
                          <a:cs typeface="Calibri"/>
                          <a:sym typeface="Calibri"/>
                        </a:rPr>
                        <a:t> y 202</a:t>
                      </a:r>
                      <a:r>
                        <a:rPr lang="es-ES" sz="1200">
                          <a:latin typeface="Calibri"/>
                          <a:ea typeface="Calibri"/>
                          <a:cs typeface="Calibri"/>
                          <a:sym typeface="Calibri"/>
                        </a:rPr>
                        <a:t>2</a:t>
                      </a:r>
                      <a:r>
                        <a:rPr lang="es-ES" sz="1200" u="none" cap="none" strike="noStrike">
                          <a:latin typeface="Calibri"/>
                          <a:ea typeface="Calibri"/>
                          <a:cs typeface="Calibri"/>
                          <a:sym typeface="Calibri"/>
                        </a:rPr>
                        <a:t>) </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V</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16h a 17h</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200" u="none" cap="none" strike="noStrike">
                          <a:solidFill>
                            <a:schemeClr val="dk1"/>
                          </a:solidFill>
                          <a:latin typeface="Calibri"/>
                          <a:ea typeface="Calibri"/>
                          <a:cs typeface="Calibri"/>
                          <a:sym typeface="Calibri"/>
                        </a:rPr>
                        <a:t>1</a:t>
                      </a:r>
                      <a:r>
                        <a:rPr lang="es-ES" sz="1200">
                          <a:solidFill>
                            <a:schemeClr val="dk1"/>
                          </a:solidFill>
                          <a:latin typeface="Calibri"/>
                          <a:ea typeface="Calibri"/>
                          <a:cs typeface="Calibri"/>
                          <a:sym typeface="Calibri"/>
                        </a:rPr>
                        <a:t>5€(tarjeta) 16 (transferencia) </a:t>
                      </a:r>
                      <a:r>
                        <a:rPr lang="es-ES" sz="1200" u="none" cap="none" strike="noStrike">
                          <a:solidFill>
                            <a:schemeClr val="dk1"/>
                          </a:solidFill>
                          <a:latin typeface="Calibri"/>
                          <a:ea typeface="Calibri"/>
                          <a:cs typeface="Calibri"/>
                          <a:sym typeface="Calibri"/>
                        </a:rPr>
                        <a:t>socios/2</a:t>
                      </a:r>
                      <a:r>
                        <a:rPr lang="es-ES" sz="1200">
                          <a:solidFill>
                            <a:schemeClr val="dk1"/>
                          </a:solidFill>
                          <a:latin typeface="Calibri"/>
                          <a:ea typeface="Calibri"/>
                          <a:cs typeface="Calibri"/>
                          <a:sym typeface="Calibri"/>
                        </a:rPr>
                        <a:t>3€</a:t>
                      </a:r>
                      <a:r>
                        <a:rPr lang="es-ES" sz="1200" u="none" cap="none" strike="noStrike">
                          <a:solidFill>
                            <a:schemeClr val="dk1"/>
                          </a:solidFill>
                          <a:latin typeface="Calibri"/>
                          <a:ea typeface="Calibri"/>
                          <a:cs typeface="Calibri"/>
                          <a:sym typeface="Calibri"/>
                        </a:rPr>
                        <a:t>no socios</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757950">
                <a:tc>
                  <a:txBody>
                    <a:bodyPr/>
                    <a:lstStyle/>
                    <a:p>
                      <a:pPr indent="0" lvl="0" marL="0" marR="0" rtl="0" algn="ctr">
                        <a:lnSpc>
                          <a:spcPct val="100000"/>
                        </a:lnSpc>
                        <a:spcBef>
                          <a:spcPts val="0"/>
                        </a:spcBef>
                        <a:spcAft>
                          <a:spcPts val="0"/>
                        </a:spcAft>
                        <a:buClr>
                          <a:srgbClr val="000000"/>
                        </a:buClr>
                        <a:buSzPts val="1400"/>
                        <a:buFont typeface="Arial"/>
                        <a:buNone/>
                      </a:pPr>
                      <a:r>
                        <a:rPr lang="es-ES" sz="1200" u="none" cap="none" strike="noStrike">
                          <a:latin typeface="Calibri"/>
                          <a:ea typeface="Calibri"/>
                          <a:cs typeface="Calibri"/>
                          <a:sym typeface="Calibri"/>
                        </a:rPr>
                        <a:t>Prebenjamin 20</a:t>
                      </a:r>
                      <a:r>
                        <a:rPr lang="es-ES" sz="1200">
                          <a:latin typeface="Calibri"/>
                          <a:ea typeface="Calibri"/>
                          <a:cs typeface="Calibri"/>
                          <a:sym typeface="Calibri"/>
                        </a:rPr>
                        <a:t>19</a:t>
                      </a:r>
                      <a:r>
                        <a:rPr lang="es-ES" sz="1200" u="none" cap="none" strike="noStrike">
                          <a:latin typeface="Calibri"/>
                          <a:ea typeface="Calibri"/>
                          <a:cs typeface="Calibri"/>
                          <a:sym typeface="Calibri"/>
                        </a:rPr>
                        <a:t>  y 20</a:t>
                      </a:r>
                      <a:r>
                        <a:rPr lang="es-ES" sz="1200">
                          <a:latin typeface="Calibri"/>
                          <a:ea typeface="Calibri"/>
                          <a:cs typeface="Calibri"/>
                          <a:sym typeface="Calibri"/>
                        </a:rPr>
                        <a:t>20</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L y X</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16h a 17h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chemeClr val="dk1"/>
                        </a:buClr>
                        <a:buSzPts val="1400"/>
                        <a:buFont typeface="Arial"/>
                        <a:buNone/>
                      </a:pPr>
                      <a:r>
                        <a:rPr lang="es-ES" sz="1200" u="none" cap="none" strike="noStrike">
                          <a:solidFill>
                            <a:schemeClr val="dk1"/>
                          </a:solidFill>
                          <a:latin typeface="Calibri"/>
                          <a:ea typeface="Calibri"/>
                          <a:cs typeface="Calibri"/>
                          <a:sym typeface="Calibri"/>
                        </a:rPr>
                        <a:t>2</a:t>
                      </a:r>
                      <a:r>
                        <a:rPr lang="es-ES" sz="1200">
                          <a:solidFill>
                            <a:schemeClr val="dk1"/>
                          </a:solidFill>
                          <a:latin typeface="Calibri"/>
                          <a:ea typeface="Calibri"/>
                          <a:cs typeface="Calibri"/>
                          <a:sym typeface="Calibri"/>
                        </a:rPr>
                        <a:t>7</a:t>
                      </a:r>
                      <a:r>
                        <a:rPr lang="es-ES" sz="1200" u="none" cap="none" strike="noStrike">
                          <a:solidFill>
                            <a:schemeClr val="dk1"/>
                          </a:solidFill>
                          <a:latin typeface="Calibri"/>
                          <a:ea typeface="Calibri"/>
                          <a:cs typeface="Calibri"/>
                          <a:sym typeface="Calibri"/>
                        </a:rPr>
                        <a:t>€(tarjeta) 28(transferencia) socios/3</a:t>
                      </a:r>
                      <a:r>
                        <a:rPr lang="es-ES" sz="1200">
                          <a:solidFill>
                            <a:schemeClr val="dk1"/>
                          </a:solidFill>
                          <a:latin typeface="Calibri"/>
                          <a:ea typeface="Calibri"/>
                          <a:cs typeface="Calibri"/>
                          <a:sym typeface="Calibri"/>
                        </a:rPr>
                        <a:t>5</a:t>
                      </a:r>
                      <a:r>
                        <a:rPr lang="es-ES" sz="1200" u="none" cap="none" strike="noStrike">
                          <a:solidFill>
                            <a:schemeClr val="dk1"/>
                          </a:solidFill>
                          <a:latin typeface="Calibri"/>
                          <a:ea typeface="Calibri"/>
                          <a:cs typeface="Calibri"/>
                          <a:sym typeface="Calibri"/>
                        </a:rPr>
                        <a:t>€ no s</a:t>
                      </a:r>
                      <a:r>
                        <a:rPr lang="es-ES" sz="1200" u="none" cap="none" strike="noStrike">
                          <a:solidFill>
                            <a:schemeClr val="dk1"/>
                          </a:solidFill>
                          <a:latin typeface="Calibri"/>
                          <a:ea typeface="Calibri"/>
                          <a:cs typeface="Calibri"/>
                          <a:sym typeface="Calibri"/>
                        </a:rPr>
                        <a:t>o</a:t>
                      </a:r>
                      <a:r>
                        <a:rPr lang="es-ES" sz="1200" u="none" cap="none" strike="noStrike">
                          <a:solidFill>
                            <a:schemeClr val="dk1"/>
                          </a:solidFill>
                          <a:latin typeface="Calibri"/>
                          <a:ea typeface="Calibri"/>
                          <a:cs typeface="Calibri"/>
                          <a:sym typeface="Calibri"/>
                        </a:rPr>
                        <a:t>cios</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757950">
                <a:tc>
                  <a:txBody>
                    <a:bodyPr/>
                    <a:lstStyle/>
                    <a:p>
                      <a:pPr indent="0" lvl="0" marL="0" marR="0" rtl="0" algn="ctr">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B</a:t>
                      </a:r>
                      <a:r>
                        <a:rPr lang="es-ES" sz="1200" u="none" cap="none" strike="noStrike">
                          <a:latin typeface="Calibri"/>
                          <a:ea typeface="Calibri"/>
                          <a:cs typeface="Calibri"/>
                          <a:sym typeface="Calibri"/>
                        </a:rPr>
                        <a:t>enjamin </a:t>
                      </a:r>
                      <a:endParaRPr sz="12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es-ES" sz="1200" u="none" cap="none" strike="noStrike">
                          <a:latin typeface="Calibri"/>
                          <a:ea typeface="Calibri"/>
                          <a:cs typeface="Calibri"/>
                          <a:sym typeface="Calibri"/>
                        </a:rPr>
                        <a:t>2</a:t>
                      </a:r>
                      <a:r>
                        <a:rPr lang="es-ES" sz="1200">
                          <a:latin typeface="Calibri"/>
                          <a:ea typeface="Calibri"/>
                          <a:cs typeface="Calibri"/>
                          <a:sym typeface="Calibri"/>
                        </a:rPr>
                        <a:t>017 </a:t>
                      </a:r>
                      <a:r>
                        <a:rPr lang="es-ES" sz="1200" u="none" cap="none" strike="noStrike">
                          <a:latin typeface="Calibri"/>
                          <a:ea typeface="Calibri"/>
                          <a:cs typeface="Calibri"/>
                          <a:sym typeface="Calibri"/>
                        </a:rPr>
                        <a:t> y 201</a:t>
                      </a:r>
                      <a:r>
                        <a:rPr lang="es-ES" sz="1200">
                          <a:latin typeface="Calibri"/>
                          <a:ea typeface="Calibri"/>
                          <a:cs typeface="Calibri"/>
                          <a:sym typeface="Calibri"/>
                        </a:rPr>
                        <a:t>8</a:t>
                      </a: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200">
                          <a:latin typeface="Calibri"/>
                          <a:ea typeface="Calibri"/>
                          <a:cs typeface="Calibri"/>
                          <a:sym typeface="Calibri"/>
                        </a:rPr>
                        <a:t>L </a:t>
                      </a:r>
                      <a:r>
                        <a:rPr b="0" i="0" lang="es-ES" sz="1200" u="none" cap="none" strike="noStrike">
                          <a:solidFill>
                            <a:srgbClr val="000000"/>
                          </a:solidFill>
                          <a:latin typeface="Calibri"/>
                          <a:ea typeface="Calibri"/>
                          <a:cs typeface="Calibri"/>
                          <a:sym typeface="Calibri"/>
                        </a:rPr>
                        <a:t>y </a:t>
                      </a:r>
                      <a:r>
                        <a:rPr lang="es-ES" sz="1200">
                          <a:latin typeface="Calibri"/>
                          <a:ea typeface="Calibri"/>
                          <a:cs typeface="Calibri"/>
                          <a:sym typeface="Calibri"/>
                        </a:rPr>
                        <a:t>X</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200" u="none" cap="none" strike="noStrike">
                          <a:solidFill>
                            <a:srgbClr val="000000"/>
                          </a:solidFill>
                          <a:latin typeface="Calibri"/>
                          <a:ea typeface="Calibri"/>
                          <a:cs typeface="Calibri"/>
                          <a:sym typeface="Calibri"/>
                        </a:rPr>
                        <a:t>16h a 17h </a:t>
                      </a:r>
                      <a:endParaRPr sz="12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400"/>
                        <a:buFont typeface="Arial"/>
                        <a:buNone/>
                      </a:pPr>
                      <a:r>
                        <a:rPr lang="es-ES" sz="1200">
                          <a:solidFill>
                            <a:schemeClr val="dk1"/>
                          </a:solidFill>
                          <a:latin typeface="Calibri"/>
                          <a:ea typeface="Calibri"/>
                          <a:cs typeface="Calibri"/>
                          <a:sym typeface="Calibri"/>
                        </a:rPr>
                        <a:t>27€(tarjeta) 28(transferencia) socios/35€ no socios</a:t>
                      </a:r>
                      <a:endParaRPr sz="1200">
                        <a:solidFill>
                          <a:schemeClr val="dk1"/>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745050">
                <a:tc>
                  <a:txBody>
                    <a:bodyPr/>
                    <a:lstStyle/>
                    <a:p>
                      <a:pPr indent="0" lvl="0" marL="0" marR="0" rtl="0" algn="ctr">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Alevín 201</a:t>
                      </a:r>
                      <a:r>
                        <a:rPr lang="es-ES" sz="1200">
                          <a:latin typeface="Calibri"/>
                          <a:ea typeface="Calibri"/>
                          <a:cs typeface="Calibri"/>
                          <a:sym typeface="Calibri"/>
                        </a:rPr>
                        <a:t>6</a:t>
                      </a:r>
                      <a:r>
                        <a:rPr lang="es-ES" sz="1200" u="none" cap="none" strike="noStrike">
                          <a:latin typeface="Calibri"/>
                          <a:ea typeface="Calibri"/>
                          <a:cs typeface="Calibri"/>
                          <a:sym typeface="Calibri"/>
                        </a:rPr>
                        <a:t>/1</a:t>
                      </a:r>
                      <a:r>
                        <a:rPr lang="es-ES" sz="1200">
                          <a:latin typeface="Calibri"/>
                          <a:ea typeface="Calibri"/>
                          <a:cs typeface="Calibri"/>
                          <a:sym typeface="Calibri"/>
                        </a:rPr>
                        <a:t>5</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M y J</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ES" sz="1200" u="none" cap="none" strike="noStrike">
                          <a:latin typeface="Calibri"/>
                          <a:ea typeface="Calibri"/>
                          <a:cs typeface="Calibri"/>
                          <a:sym typeface="Calibri"/>
                        </a:rPr>
                        <a:t>1</a:t>
                      </a:r>
                      <a:r>
                        <a:rPr lang="es-ES" sz="1200">
                          <a:latin typeface="Calibri"/>
                          <a:ea typeface="Calibri"/>
                          <a:cs typeface="Calibri"/>
                          <a:sym typeface="Calibri"/>
                        </a:rPr>
                        <a:t>6</a:t>
                      </a:r>
                      <a:r>
                        <a:rPr lang="es-ES" sz="1200" u="none" cap="none" strike="noStrike">
                          <a:latin typeface="Calibri"/>
                          <a:ea typeface="Calibri"/>
                          <a:cs typeface="Calibri"/>
                          <a:sym typeface="Calibri"/>
                        </a:rPr>
                        <a:t>H a 1</a:t>
                      </a:r>
                      <a:r>
                        <a:rPr lang="es-ES" sz="1200">
                          <a:latin typeface="Calibri"/>
                          <a:ea typeface="Calibri"/>
                          <a:cs typeface="Calibri"/>
                          <a:sym typeface="Calibri"/>
                        </a:rPr>
                        <a:t>7</a:t>
                      </a:r>
                      <a:r>
                        <a:rPr lang="es-ES" sz="1200" u="none" cap="none" strike="noStrike">
                          <a:latin typeface="Calibri"/>
                          <a:ea typeface="Calibri"/>
                          <a:cs typeface="Calibri"/>
                          <a:sym typeface="Calibri"/>
                        </a:rPr>
                        <a:t>h</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b="0" i="0" sz="12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rtl="0" algn="l">
                        <a:spcBef>
                          <a:spcPts val="0"/>
                        </a:spcBef>
                        <a:spcAft>
                          <a:spcPts val="0"/>
                        </a:spcAft>
                        <a:buClr>
                          <a:schemeClr val="dk1"/>
                        </a:buClr>
                        <a:buSzPts val="1400"/>
                        <a:buFont typeface="Arial"/>
                        <a:buNone/>
                      </a:pPr>
                      <a:r>
                        <a:rPr lang="es-ES" sz="1200">
                          <a:solidFill>
                            <a:schemeClr val="dk1"/>
                          </a:solidFill>
                          <a:latin typeface="Calibri"/>
                          <a:ea typeface="Calibri"/>
                          <a:cs typeface="Calibri"/>
                          <a:sym typeface="Calibri"/>
                        </a:rPr>
                        <a:t>27€(tarjeta) 28(transferencia) socios/35€ no socios</a:t>
                      </a:r>
                      <a:endParaRPr sz="1200">
                        <a:solidFill>
                          <a:schemeClr val="dk1"/>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
        <p:nvSpPr>
          <p:cNvPr id="240" name="Google Shape;240;p14"/>
          <p:cNvSpPr txBox="1"/>
          <p:nvPr/>
        </p:nvSpPr>
        <p:spPr>
          <a:xfrm>
            <a:off x="9695175" y="5979536"/>
            <a:ext cx="2429400" cy="861900"/>
          </a:xfrm>
          <a:prstGeom prst="rect">
            <a:avLst/>
          </a:prstGeom>
          <a:noFill/>
          <a:ln>
            <a:noFill/>
          </a:ln>
        </p:spPr>
        <p:txBody>
          <a:bodyPr anchorCtr="0" anchor="t" bIns="91425" lIns="91425" spcFirstLastPara="1" rIns="91425" wrap="square" tIns="91425">
            <a:spAutoFit/>
          </a:bodyPr>
          <a:lstStyle/>
          <a:p>
            <a:pPr indent="0" lvl="0" marL="457200" marR="0" rtl="0" algn="just">
              <a:lnSpc>
                <a:spcPct val="100000"/>
              </a:lnSpc>
              <a:spcBef>
                <a:spcPts val="0"/>
              </a:spcBef>
              <a:spcAft>
                <a:spcPts val="0"/>
              </a:spcAft>
              <a:buClr>
                <a:srgbClr val="000000"/>
              </a:buClr>
              <a:buSzPts val="1100"/>
              <a:buFont typeface="Arial"/>
              <a:buNone/>
            </a:pPr>
            <a:r>
              <a:rPr b="0" i="0" lang="es-ES" sz="1100" u="none" cap="none" strike="noStrike">
                <a:solidFill>
                  <a:schemeClr val="dk1"/>
                </a:solidFill>
                <a:latin typeface="Lato"/>
                <a:ea typeface="Lato"/>
                <a:cs typeface="Lato"/>
                <a:sym typeface="Lato"/>
              </a:rPr>
              <a:t>* Puede haber algún cambio de  horarios sujeto a la organización de la escuela. Se actualizará en la inscripción. </a:t>
            </a:r>
            <a:endParaRPr b="0" i="0" sz="1100" u="none" cap="none" strike="noStrike">
              <a:solidFill>
                <a:schemeClr val="dk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3"/>
          <p:cNvSpPr txBox="1"/>
          <p:nvPr/>
        </p:nvSpPr>
        <p:spPr>
          <a:xfrm>
            <a:off x="6827437" y="4423651"/>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246" name="Google Shape;246;p33"/>
          <p:cNvSpPr txBox="1"/>
          <p:nvPr/>
        </p:nvSpPr>
        <p:spPr>
          <a:xfrm>
            <a:off x="676274" y="402857"/>
            <a:ext cx="5781600" cy="6130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000" u="none" cap="none" strike="noStrike">
                <a:solidFill>
                  <a:schemeClr val="accent1"/>
                </a:solidFill>
                <a:latin typeface="Corben"/>
                <a:ea typeface="Corben"/>
                <a:cs typeface="Corben"/>
                <a:sym typeface="Corben"/>
              </a:rPr>
              <a:t>JUDO</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latin typeface="Lato"/>
                <a:ea typeface="Lato"/>
                <a:cs typeface="Lato"/>
                <a:sym typeface="Lato"/>
              </a:rPr>
              <a:t>El judo es un arte marcial de origen japonés y deporte olímpico de lucha.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600" u="none" cap="none" strike="noStrike">
                <a:solidFill>
                  <a:schemeClr val="dk1"/>
                </a:solidFill>
                <a:latin typeface="Lato"/>
                <a:ea typeface="Lato"/>
                <a:cs typeface="Lato"/>
                <a:sym typeface="Lato"/>
              </a:rPr>
              <a:t>CDE Circus Arena es un Club Deportivo que desarrolla actividades de Artes Marciales en general: haciendo hincapié en el Judo como deporte base para las demás disciplinas, ya que lo entendemos como deporte transmisor de ciertos valores que creemos indispensables en la sociedad actual y en la práctica deportiva como son: la disciplina, la autoestima, el autocontrol, la amistad, la seriedad, el respeto,... Partimos de una concepción educativa del Judo en la edad infantil, utilizando metodologías lúdicas y recreativas en las que el niño o niña aprende jugando y relacionándose con sus iguales.</a:t>
            </a:r>
            <a:endParaRPr b="0" i="0" sz="1600" u="none" cap="none" strike="noStrike">
              <a:solidFill>
                <a:schemeClr val="dk1"/>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600">
                <a:solidFill>
                  <a:schemeClr val="dk1"/>
                </a:solidFill>
                <a:latin typeface="Lato"/>
                <a:ea typeface="Lato"/>
                <a:cs typeface="Lato"/>
                <a:sym typeface="Lato"/>
              </a:rPr>
              <a:t>Se contrata adicionalmente un seguro de accidentes que será cobrado a inicio de curso ( 3,5 € pago único).</a:t>
            </a:r>
            <a:endParaRPr b="0" i="0" sz="1500" u="none" cap="none" strike="noStrike">
              <a:solidFill>
                <a:schemeClr val="dk1"/>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600" u="none" cap="none" strike="noStrike">
              <a:solidFill>
                <a:schemeClr val="dk1"/>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b="1" i="0" lang="es-ES" sz="1600" u="none" cap="none" strike="noStrike">
                <a:solidFill>
                  <a:schemeClr val="accent3"/>
                </a:solidFill>
                <a:latin typeface="Lato"/>
                <a:ea typeface="Lato"/>
                <a:cs typeface="Lato"/>
                <a:sym typeface="Lato"/>
              </a:rPr>
              <a:t>Será necesario</a:t>
            </a:r>
            <a:r>
              <a:rPr b="0" i="0" lang="es-ES" sz="1600" u="none" cap="none" strike="noStrike">
                <a:solidFill>
                  <a:srgbClr val="222222"/>
                </a:solidFill>
                <a:latin typeface="Lato"/>
                <a:ea typeface="Lato"/>
                <a:cs typeface="Lato"/>
                <a:sym typeface="Lato"/>
              </a:rPr>
              <a:t> vestimenta judogi (kimono) para realizar la actividad.  </a:t>
            </a:r>
            <a:endParaRPr b="0" i="0" sz="16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b="0" i="0" sz="18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b="0" i="0" sz="1800" u="none" cap="none" strike="noStrike">
              <a:solidFill>
                <a:srgbClr val="222222"/>
              </a:solidFill>
              <a:latin typeface="Lato"/>
              <a:ea typeface="Lato"/>
              <a:cs typeface="Lato"/>
              <a:sym typeface="Lato"/>
            </a:endParaRPr>
          </a:p>
        </p:txBody>
      </p:sp>
      <p:graphicFrame>
        <p:nvGraphicFramePr>
          <p:cNvPr id="247" name="Google Shape;247;p33"/>
          <p:cNvGraphicFramePr/>
          <p:nvPr/>
        </p:nvGraphicFramePr>
        <p:xfrm>
          <a:off x="6547754" y="3579468"/>
          <a:ext cx="3000000" cy="3000000"/>
        </p:xfrm>
        <a:graphic>
          <a:graphicData uri="http://schemas.openxmlformats.org/drawingml/2006/table">
            <a:tbl>
              <a:tblPr>
                <a:noFill/>
                <a:tableStyleId>{8C66A8F8-7157-4AC6-8828-86538214D162}</a:tableStyleId>
              </a:tblPr>
              <a:tblGrid>
                <a:gridCol w="764625"/>
                <a:gridCol w="238950"/>
                <a:gridCol w="984450"/>
                <a:gridCol w="258050"/>
                <a:gridCol w="1108700"/>
                <a:gridCol w="219825"/>
                <a:gridCol w="198800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JUDO</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L y X</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2</a:t>
                      </a:r>
                      <a:r>
                        <a:rPr lang="es-ES" sz="1400" u="none" cap="none" strike="noStrike">
                          <a:latin typeface="Calibri"/>
                          <a:ea typeface="Calibri"/>
                          <a:cs typeface="Calibri"/>
                          <a:sym typeface="Calibri"/>
                        </a:rPr>
                        <a:t>7</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5</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pic>
        <p:nvPicPr>
          <p:cNvPr id="248" name="Google Shape;248;p33"/>
          <p:cNvPicPr preferRelativeResize="0"/>
          <p:nvPr/>
        </p:nvPicPr>
        <p:blipFill rotWithShape="1">
          <a:blip r:embed="rId3">
            <a:alphaModFix/>
          </a:blip>
          <a:srcRect b="0" l="0" r="0" t="0"/>
          <a:stretch/>
        </p:blipFill>
        <p:spPr>
          <a:xfrm>
            <a:off x="7501175" y="170075"/>
            <a:ext cx="3655750" cy="3296124"/>
          </a:xfrm>
          <a:prstGeom prst="rect">
            <a:avLst/>
          </a:prstGeom>
          <a:noFill/>
          <a:ln>
            <a:noFill/>
          </a:ln>
        </p:spPr>
      </p:pic>
      <p:pic>
        <p:nvPicPr>
          <p:cNvPr id="249" name="Google Shape;249;p33"/>
          <p:cNvPicPr preferRelativeResize="0"/>
          <p:nvPr/>
        </p:nvPicPr>
        <p:blipFill rotWithShape="1">
          <a:blip r:embed="rId4">
            <a:alphaModFix/>
          </a:blip>
          <a:srcRect b="0" l="0" r="0" t="0"/>
          <a:stretch/>
        </p:blipFill>
        <p:spPr>
          <a:xfrm>
            <a:off x="9162162" y="4494209"/>
            <a:ext cx="1809750" cy="2143125"/>
          </a:xfrm>
          <a:prstGeom prst="rect">
            <a:avLst/>
          </a:prstGeom>
          <a:noFill/>
          <a:ln>
            <a:noFill/>
          </a:ln>
        </p:spPr>
      </p:pic>
      <p:sp>
        <p:nvSpPr>
          <p:cNvPr descr="¡NOVEDAD!" id="250" name="Google Shape;250;p33"/>
          <p:cNvSpPr/>
          <p:nvPr/>
        </p:nvSpPr>
        <p:spPr>
          <a:xfrm rot="-1104695">
            <a:off x="6595250" y="5123043"/>
            <a:ext cx="2429514" cy="885457"/>
          </a:xfrm>
          <a:prstGeom prst="irregularSeal2">
            <a:avLst/>
          </a:prstGeom>
          <a:noFill/>
          <a:ln cap="flat" cmpd="sng" w="12700">
            <a:solidFill>
              <a:srgbClr val="FF0000"/>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s-ES" sz="1200" u="none" cap="none" strike="noStrike">
                <a:solidFill>
                  <a:srgbClr val="FF0000"/>
                </a:solidFill>
                <a:latin typeface="Calibri"/>
                <a:ea typeface="Calibri"/>
                <a:cs typeface="Calibri"/>
                <a:sym typeface="Calibri"/>
              </a:rPr>
              <a:t>RENOVAMOS ESCUELA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g3f07099dd1b_0_6"/>
          <p:cNvSpPr txBox="1"/>
          <p:nvPr/>
        </p:nvSpPr>
        <p:spPr>
          <a:xfrm>
            <a:off x="676275" y="152400"/>
            <a:ext cx="5562600" cy="618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lang="es-ES" sz="3100">
                <a:solidFill>
                  <a:schemeClr val="accent1"/>
                </a:solidFill>
                <a:latin typeface="Corben"/>
                <a:ea typeface="Corben"/>
                <a:cs typeface="Corben"/>
                <a:sym typeface="Corben"/>
              </a:rPr>
              <a:t>Multideporte</a:t>
            </a:r>
            <a:endParaRPr b="1"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s-ES" sz="1500">
                <a:solidFill>
                  <a:srgbClr val="222222"/>
                </a:solidFill>
                <a:latin typeface="Lato"/>
                <a:ea typeface="Lato"/>
                <a:cs typeface="Lato"/>
                <a:sym typeface="Lato"/>
              </a:rPr>
              <a:t>La actividad de Multideporte ofrece a los alumnos y alumnas de Primaria la oportunidad de conocer y practicar una amplia variedad de deportes y juegos de una forma divertida, dinámica y adaptada a su edad. A través de deportes de equipo, deportes de raqueta y modalidades alternativas, desarrollarán habilidades motrices, coordinación, equilibrio y destrezas físicas, al mismo tiempo que mejoran su capacidad de cooperación y trabajo en grupo.</a:t>
            </a:r>
            <a:endParaRPr sz="1500">
              <a:solidFill>
                <a:srgbClr val="222222"/>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ES" sz="1500">
                <a:solidFill>
                  <a:srgbClr val="222222"/>
                </a:solidFill>
                <a:latin typeface="Lato"/>
                <a:ea typeface="Lato"/>
                <a:cs typeface="Lato"/>
                <a:sym typeface="Lato"/>
              </a:rPr>
              <a:t>El principal objetivo es fomentar el gusto por la actividad física mediante una práctica lúdica y participativa, favoreciendo la adquisición de hábitos de vida saludables y valores como el respeto, el compañerismo, el esfuerzo y el juego limpio. De este modo, los niños y niñas descubrirán diferentes formas de disfrutar del deporte, ampliando sus experiencias motrices en un entorno inclusivo, motivador y no competitivo</a:t>
            </a:r>
            <a:endParaRPr sz="1500">
              <a:solidFill>
                <a:srgbClr val="222222"/>
              </a:solidFill>
              <a:latin typeface="Lato"/>
              <a:ea typeface="Lato"/>
              <a:cs typeface="Lato"/>
              <a:sym typeface="Lato"/>
            </a:endParaRPr>
          </a:p>
          <a:p>
            <a:pPr indent="0" lvl="0" marL="0" marR="0" rtl="0" algn="just">
              <a:lnSpc>
                <a:spcPct val="115000"/>
              </a:lnSpc>
              <a:spcBef>
                <a:spcPts val="1200"/>
              </a:spcBef>
              <a:spcAft>
                <a:spcPts val="0"/>
              </a:spcAft>
              <a:buClr>
                <a:schemeClr val="dk1"/>
              </a:buClr>
              <a:buSzPts val="1100"/>
              <a:buFont typeface="Arial"/>
              <a:buNone/>
            </a:pPr>
            <a:r>
              <a:rPr lang="es-ES" sz="1500">
                <a:solidFill>
                  <a:srgbClr val="333333"/>
                </a:solidFill>
                <a:highlight>
                  <a:schemeClr val="lt1"/>
                </a:highlight>
                <a:latin typeface="Lato"/>
                <a:ea typeface="Lato"/>
                <a:cs typeface="Lato"/>
                <a:sym typeface="Lato"/>
              </a:rPr>
              <a:t>Se</a:t>
            </a:r>
            <a:r>
              <a:rPr b="0" i="0" lang="es-ES" sz="1500" u="none" cap="none" strike="noStrike">
                <a:solidFill>
                  <a:srgbClr val="333333"/>
                </a:solidFill>
                <a:highlight>
                  <a:schemeClr val="lt1"/>
                </a:highlight>
                <a:latin typeface="Lato"/>
                <a:ea typeface="Lato"/>
                <a:cs typeface="Lato"/>
                <a:sym typeface="Lato"/>
              </a:rPr>
              <a:t> contrata adicionalmente un seguro de accidentes que será cobrado a inicio de curso </a:t>
            </a:r>
            <a:r>
              <a:rPr lang="es-ES" sz="1500">
                <a:solidFill>
                  <a:srgbClr val="333333"/>
                </a:solidFill>
                <a:highlight>
                  <a:schemeClr val="lt1"/>
                </a:highlight>
                <a:latin typeface="Lato"/>
                <a:ea typeface="Lato"/>
                <a:cs typeface="Lato"/>
                <a:sym typeface="Lato"/>
              </a:rPr>
              <a:t>(</a:t>
            </a:r>
            <a:r>
              <a:rPr b="0" i="0" lang="es-ES" sz="1500" u="none" cap="none" strike="noStrike">
                <a:solidFill>
                  <a:srgbClr val="333333"/>
                </a:solidFill>
                <a:highlight>
                  <a:schemeClr val="lt1"/>
                </a:highlight>
                <a:latin typeface="Lato"/>
                <a:ea typeface="Lato"/>
                <a:cs typeface="Lato"/>
                <a:sym typeface="Lato"/>
              </a:rPr>
              <a:t> 3,5 €</a:t>
            </a:r>
            <a:r>
              <a:rPr lang="es-ES" sz="1500">
                <a:solidFill>
                  <a:srgbClr val="333333"/>
                </a:solidFill>
                <a:highlight>
                  <a:schemeClr val="lt1"/>
                </a:highlight>
                <a:latin typeface="Lato"/>
                <a:ea typeface="Lato"/>
                <a:cs typeface="Lato"/>
                <a:sym typeface="Lato"/>
              </a:rPr>
              <a:t> pago</a:t>
            </a:r>
            <a:r>
              <a:rPr b="0" i="0" lang="es-ES" sz="1500" u="none" cap="none" strike="noStrike">
                <a:solidFill>
                  <a:srgbClr val="333333"/>
                </a:solidFill>
                <a:highlight>
                  <a:schemeClr val="lt1"/>
                </a:highlight>
                <a:latin typeface="Lato"/>
                <a:ea typeface="Lato"/>
                <a:cs typeface="Lato"/>
                <a:sym typeface="Lato"/>
              </a:rPr>
              <a:t> único).</a:t>
            </a:r>
            <a:endParaRPr b="0" i="0" sz="1500" u="none" cap="none" strike="noStrike">
              <a:solidFill>
                <a:srgbClr val="222222"/>
              </a:solidFill>
              <a:latin typeface="Lato"/>
              <a:ea typeface="Lato"/>
              <a:cs typeface="Lato"/>
              <a:sym typeface="Lato"/>
            </a:endParaRPr>
          </a:p>
          <a:p>
            <a:pPr indent="0" lvl="0" marL="0" marR="0" rtl="0" algn="l">
              <a:lnSpc>
                <a:spcPct val="100000"/>
              </a:lnSpc>
              <a:spcBef>
                <a:spcPts val="800"/>
              </a:spcBef>
              <a:spcAft>
                <a:spcPts val="0"/>
              </a:spcAft>
              <a:buClr>
                <a:srgbClr val="000000"/>
              </a:buClr>
              <a:buSzPts val="1800"/>
              <a:buFont typeface="Arial"/>
              <a:buNone/>
            </a:pPr>
            <a:r>
              <a:t/>
            </a:r>
            <a:endParaRPr b="0" i="0" sz="1800" u="none" cap="none" strike="noStrike">
              <a:solidFill>
                <a:schemeClr val="dk1"/>
              </a:solidFill>
              <a:highlight>
                <a:srgbClr val="FFFF00"/>
              </a:highlight>
              <a:latin typeface="Calibri"/>
              <a:ea typeface="Calibri"/>
              <a:cs typeface="Calibri"/>
              <a:sym typeface="Calibri"/>
            </a:endParaRPr>
          </a:p>
        </p:txBody>
      </p:sp>
      <p:sp>
        <p:nvSpPr>
          <p:cNvPr id="256" name="Google Shape;256;g3f07099dd1b_0_6"/>
          <p:cNvSpPr txBox="1"/>
          <p:nvPr/>
        </p:nvSpPr>
        <p:spPr>
          <a:xfrm>
            <a:off x="6997712" y="5076825"/>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graphicFrame>
        <p:nvGraphicFramePr>
          <p:cNvPr id="257" name="Google Shape;257;g3f07099dd1b_0_6"/>
          <p:cNvGraphicFramePr/>
          <p:nvPr/>
        </p:nvGraphicFramePr>
        <p:xfrm>
          <a:off x="6558644" y="3601240"/>
          <a:ext cx="3000000" cy="3000000"/>
        </p:xfrm>
        <a:graphic>
          <a:graphicData uri="http://schemas.openxmlformats.org/drawingml/2006/table">
            <a:tbl>
              <a:tblPr>
                <a:noFill/>
                <a:tableStyleId>{8C66A8F8-7157-4AC6-8828-86538214D162}</a:tableStyleId>
              </a:tblPr>
              <a:tblGrid>
                <a:gridCol w="764625"/>
                <a:gridCol w="238950"/>
                <a:gridCol w="984450"/>
                <a:gridCol w="258050"/>
                <a:gridCol w="1108700"/>
                <a:gridCol w="219825"/>
                <a:gridCol w="198800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PREDEPORTE</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lang="es-ES">
                          <a:latin typeface="Calibri"/>
                          <a:ea typeface="Calibri"/>
                          <a:cs typeface="Calibri"/>
                          <a:sym typeface="Calibri"/>
                        </a:rPr>
                        <a:t>Primaria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a:latin typeface="Calibri"/>
                          <a:ea typeface="Calibri"/>
                          <a:cs typeface="Calibri"/>
                          <a:sym typeface="Calibri"/>
                        </a:rPr>
                        <a:t>V</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a:latin typeface="Calibri"/>
                          <a:ea typeface="Calibri"/>
                          <a:cs typeface="Calibri"/>
                          <a:sym typeface="Calibri"/>
                        </a:rPr>
                        <a:t>16</a:t>
                      </a:r>
                      <a:r>
                        <a:rPr b="0" i="0" lang="es-ES" sz="1400" u="none" cap="none" strike="noStrike">
                          <a:solidFill>
                            <a:srgbClr val="000000"/>
                          </a:solidFill>
                          <a:latin typeface="Calibri"/>
                          <a:ea typeface="Calibri"/>
                          <a:cs typeface="Calibri"/>
                          <a:sym typeface="Calibri"/>
                        </a:rPr>
                        <a:t>€ socios/</a:t>
                      </a:r>
                      <a:r>
                        <a:rPr lang="es-ES">
                          <a:latin typeface="Calibri"/>
                          <a:ea typeface="Calibri"/>
                          <a:cs typeface="Calibri"/>
                          <a:sym typeface="Calibri"/>
                        </a:rPr>
                        <a:t>24</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258" name="Google Shape;258;g3f07099dd1b_0_6"/>
          <p:cNvPicPr preferRelativeResize="0"/>
          <p:nvPr/>
        </p:nvPicPr>
        <p:blipFill rotWithShape="1">
          <a:blip r:embed="rId3">
            <a:alphaModFix/>
          </a:blip>
          <a:srcRect b="0" l="0" r="0" t="0"/>
          <a:stretch/>
        </p:blipFill>
        <p:spPr>
          <a:xfrm>
            <a:off x="9757162" y="4447234"/>
            <a:ext cx="1809750" cy="2143125"/>
          </a:xfrm>
          <a:prstGeom prst="rect">
            <a:avLst/>
          </a:prstGeom>
          <a:noFill/>
          <a:ln>
            <a:noFill/>
          </a:ln>
        </p:spPr>
      </p:pic>
      <p:pic>
        <p:nvPicPr>
          <p:cNvPr id="259" name="Google Shape;259;g3f07099dd1b_0_6"/>
          <p:cNvPicPr preferRelativeResize="0"/>
          <p:nvPr/>
        </p:nvPicPr>
        <p:blipFill>
          <a:blip r:embed="rId4">
            <a:alphaModFix/>
          </a:blip>
          <a:stretch>
            <a:fillRect/>
          </a:stretch>
        </p:blipFill>
        <p:spPr>
          <a:xfrm>
            <a:off x="6610275" y="152400"/>
            <a:ext cx="4944660" cy="329644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g1335610a2d8_0_16"/>
          <p:cNvSpPr txBox="1"/>
          <p:nvPr/>
        </p:nvSpPr>
        <p:spPr>
          <a:xfrm>
            <a:off x="7251712" y="5544200"/>
            <a:ext cx="3397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Secundaria</a:t>
            </a:r>
            <a:endParaRPr b="0" i="0" sz="1400" u="none" cap="none" strike="noStrike">
              <a:solidFill>
                <a:srgbClr val="000000"/>
              </a:solidFill>
              <a:latin typeface="Arial"/>
              <a:ea typeface="Arial"/>
              <a:cs typeface="Arial"/>
              <a:sym typeface="Arial"/>
            </a:endParaRPr>
          </a:p>
        </p:txBody>
      </p:sp>
      <p:sp>
        <p:nvSpPr>
          <p:cNvPr id="265" name="Google Shape;265;g1335610a2d8_0_16"/>
          <p:cNvSpPr txBox="1"/>
          <p:nvPr/>
        </p:nvSpPr>
        <p:spPr>
          <a:xfrm>
            <a:off x="109425" y="203825"/>
            <a:ext cx="6327900" cy="672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2900" u="none" cap="none" strike="noStrike">
                <a:solidFill>
                  <a:schemeClr val="accent1"/>
                </a:solidFill>
                <a:latin typeface="Corben"/>
                <a:ea typeface="Corben"/>
                <a:cs typeface="Corben"/>
                <a:sym typeface="Corben"/>
              </a:rPr>
              <a:t>KÁRATE</a:t>
            </a:r>
            <a:endParaRPr b="1" i="0" sz="2900" u="none" cap="none" strike="noStrike">
              <a:solidFill>
                <a:schemeClr val="accent1"/>
              </a:solidFill>
              <a:latin typeface="Corben"/>
              <a:ea typeface="Corben"/>
              <a:cs typeface="Corben"/>
              <a:sym typeface="Corben"/>
            </a:endParaRPr>
          </a:p>
          <a:p>
            <a:pPr indent="0" lvl="0" marL="0" marR="0" rtl="0" algn="l">
              <a:lnSpc>
                <a:spcPct val="100000"/>
              </a:lnSpc>
              <a:spcBef>
                <a:spcPts val="0"/>
              </a:spcBef>
              <a:spcAft>
                <a:spcPts val="0"/>
              </a:spcAft>
              <a:buClr>
                <a:srgbClr val="000000"/>
              </a:buClr>
              <a:buSzPts val="3200"/>
              <a:buFont typeface="Arial"/>
              <a:buNone/>
            </a:pPr>
            <a:r>
              <a:t/>
            </a:r>
            <a:endParaRPr b="0" i="0" sz="2900" u="none" cap="none" strike="noStrike">
              <a:solidFill>
                <a:schemeClr val="accent1"/>
              </a:solidFill>
              <a:latin typeface="Corben"/>
              <a:ea typeface="Corben"/>
              <a:cs typeface="Corben"/>
              <a:sym typeface="Corben"/>
            </a:endParaRPr>
          </a:p>
          <a:p>
            <a:pPr indent="0" lvl="0" marL="0" marR="0" rtl="0" algn="just">
              <a:lnSpc>
                <a:spcPct val="115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Múltiples son los beneficios del karate en la infancia, pues reúne los aspectos positivos de la práctica del deporte más las enseñanzas de un Arte Marcial.</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El karate, además ayuda a los niños y niñas a mejorar su aptitud física, incluyendo la coordinación, la fuerza, el equilibrio y la flexibilidad, a la vez que les transmite algunos de los valores más valiosos como la perseverancia, el autocontrol y la responsabilidad.</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Además, potencia la orientación espacio-temporal y las habilidades viso-motoras, y permite descargar el exceso de energía.</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rgbClr val="000000"/>
              </a:buClr>
              <a:buSzPts val="1100"/>
              <a:buFont typeface="Arial"/>
              <a:buNone/>
            </a:pPr>
            <a:r>
              <a:rPr b="0" i="0" lang="es-ES" sz="1500" u="none" cap="none" strike="noStrike">
                <a:solidFill>
                  <a:srgbClr val="222222"/>
                </a:solidFill>
                <a:latin typeface="Lato"/>
                <a:ea typeface="Lato"/>
                <a:cs typeface="Lato"/>
                <a:sym typeface="Lato"/>
              </a:rPr>
              <a:t>Pero lo que es más importante: educa en una fuerte disciplina y respeto por los demás, cualidades que le permitirán ser mejor persona.</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rgbClr val="000000"/>
              </a:buClr>
              <a:buSzPts val="1100"/>
              <a:buFont typeface="Arial"/>
              <a:buNone/>
            </a:pPr>
            <a:r>
              <a:t/>
            </a:r>
            <a:endParaRPr sz="1500">
              <a:solidFill>
                <a:srgbClr val="222222"/>
              </a:solidFill>
              <a:latin typeface="Lato"/>
              <a:ea typeface="Lato"/>
              <a:cs typeface="Lato"/>
              <a:sym typeface="Lato"/>
            </a:endParaRPr>
          </a:p>
          <a:p>
            <a:pPr indent="0" lvl="0" marL="0" marR="0" rtl="0" algn="just">
              <a:lnSpc>
                <a:spcPct val="115000"/>
              </a:lnSpc>
              <a:spcBef>
                <a:spcPts val="0"/>
              </a:spcBef>
              <a:spcAft>
                <a:spcPts val="0"/>
              </a:spcAft>
              <a:buClr>
                <a:srgbClr val="000000"/>
              </a:buClr>
              <a:buSzPts val="1100"/>
              <a:buFont typeface="Arial"/>
              <a:buNone/>
            </a:pPr>
            <a:r>
              <a:rPr lang="es-ES" sz="1500">
                <a:solidFill>
                  <a:srgbClr val="222222"/>
                </a:solidFill>
                <a:latin typeface="Lato"/>
                <a:ea typeface="Lato"/>
                <a:cs typeface="Lato"/>
                <a:sym typeface="Lato"/>
              </a:rPr>
              <a:t>Los mayores (que tengan nivel más alto) y vayan en segundo turno, podrán quedarse haciendo deberes en la hora anterior.</a:t>
            </a:r>
            <a:endParaRPr sz="1500">
              <a:solidFill>
                <a:srgbClr val="222222"/>
              </a:solidFill>
              <a:latin typeface="Lato"/>
              <a:ea typeface="Lato"/>
              <a:cs typeface="Lato"/>
              <a:sym typeface="Lato"/>
            </a:endParaRPr>
          </a:p>
          <a:p>
            <a:pPr indent="0" lvl="0" marL="0" marR="0" rtl="0" algn="just">
              <a:lnSpc>
                <a:spcPct val="115000"/>
              </a:lnSpc>
              <a:spcBef>
                <a:spcPts val="1200"/>
              </a:spcBef>
              <a:spcAft>
                <a:spcPts val="0"/>
              </a:spcAft>
              <a:buClr>
                <a:schemeClr val="dk1"/>
              </a:buClr>
              <a:buSzPts val="1100"/>
              <a:buFont typeface="Arial"/>
              <a:buNone/>
            </a:pPr>
            <a:r>
              <a:rPr b="0" i="0" lang="es-ES" sz="1500" u="none" cap="none" strike="noStrike">
                <a:solidFill>
                  <a:srgbClr val="333333"/>
                </a:solidFill>
                <a:highlight>
                  <a:schemeClr val="lt1"/>
                </a:highlight>
                <a:latin typeface="Lato"/>
                <a:ea typeface="Lato"/>
                <a:cs typeface="Lato"/>
                <a:sym typeface="Lato"/>
              </a:rPr>
              <a:t>Para el nuevo curso vamos a contratar adicionalmente un seguro de accidentes que será cobrado a inicio de curso y serán 3,5 € (pago único).</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rgbClr val="000000"/>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115000"/>
              </a:lnSpc>
              <a:spcBef>
                <a:spcPts val="0"/>
              </a:spcBef>
              <a:spcAft>
                <a:spcPts val="0"/>
              </a:spcAft>
              <a:buClr>
                <a:schemeClr val="dk1"/>
              </a:buClr>
              <a:buSzPts val="1100"/>
              <a:buFont typeface="Arial"/>
              <a:buNone/>
            </a:pPr>
            <a:r>
              <a:rPr b="1" i="0" lang="es-ES" sz="1500" u="none" cap="none" strike="noStrike">
                <a:solidFill>
                  <a:schemeClr val="accent3"/>
                </a:solidFill>
                <a:latin typeface="Lato"/>
                <a:ea typeface="Lato"/>
                <a:cs typeface="Lato"/>
                <a:sym typeface="Lato"/>
              </a:rPr>
              <a:t>Será necesario</a:t>
            </a:r>
            <a:r>
              <a:rPr b="1" i="0" lang="es-ES" sz="1500" u="none" cap="none" strike="noStrike">
                <a:solidFill>
                  <a:srgbClr val="222222"/>
                </a:solidFill>
                <a:latin typeface="Lato"/>
                <a:ea typeface="Lato"/>
                <a:cs typeface="Lato"/>
                <a:sym typeface="Lato"/>
              </a:rPr>
              <a:t> </a:t>
            </a:r>
            <a:r>
              <a:rPr b="0" i="0" lang="es-ES" sz="1500" u="none" cap="none" strike="noStrike">
                <a:solidFill>
                  <a:srgbClr val="222222"/>
                </a:solidFill>
                <a:latin typeface="Lato"/>
                <a:ea typeface="Lato"/>
                <a:cs typeface="Lato"/>
                <a:sym typeface="Lato"/>
              </a:rPr>
              <a:t>vestimenta karategui (kimono) para realizar la actividad.  </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rgbClr val="222222"/>
              </a:solidFill>
              <a:latin typeface="Lato"/>
              <a:ea typeface="Lato"/>
              <a:cs typeface="Lato"/>
              <a:sym typeface="Lato"/>
            </a:endParaRPr>
          </a:p>
        </p:txBody>
      </p:sp>
      <p:pic>
        <p:nvPicPr>
          <p:cNvPr id="266" name="Google Shape;266;g1335610a2d8_0_16"/>
          <p:cNvPicPr preferRelativeResize="0"/>
          <p:nvPr/>
        </p:nvPicPr>
        <p:blipFill rotWithShape="1">
          <a:blip r:embed="rId3">
            <a:alphaModFix/>
          </a:blip>
          <a:srcRect b="0" l="0" r="0" t="0"/>
          <a:stretch/>
        </p:blipFill>
        <p:spPr>
          <a:xfrm>
            <a:off x="6589824" y="152400"/>
            <a:ext cx="5449775" cy="3814843"/>
          </a:xfrm>
          <a:prstGeom prst="rect">
            <a:avLst/>
          </a:prstGeom>
          <a:noFill/>
          <a:ln>
            <a:noFill/>
          </a:ln>
        </p:spPr>
      </p:pic>
      <p:sp>
        <p:nvSpPr>
          <p:cNvPr id="267" name="Google Shape;267;g1335610a2d8_0_16"/>
          <p:cNvSpPr txBox="1"/>
          <p:nvPr/>
        </p:nvSpPr>
        <p:spPr>
          <a:xfrm>
            <a:off x="8930650" y="5544200"/>
            <a:ext cx="2564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dk1"/>
                </a:solidFill>
                <a:highlight>
                  <a:srgbClr val="FF9900"/>
                </a:highlight>
                <a:latin typeface="Calibri"/>
                <a:ea typeface="Calibri"/>
                <a:cs typeface="Calibri"/>
                <a:sym typeface="Calibri"/>
              </a:rPr>
              <a:t>Karate-Do Santa Eugenia</a:t>
            </a:r>
            <a:endParaRPr b="0" i="0" sz="1400" u="none" cap="none" strike="noStrike">
              <a:solidFill>
                <a:srgbClr val="000000"/>
              </a:solidFill>
              <a:highlight>
                <a:srgbClr val="FF9900"/>
              </a:highlight>
              <a:latin typeface="Arial"/>
              <a:ea typeface="Arial"/>
              <a:cs typeface="Arial"/>
              <a:sym typeface="Arial"/>
            </a:endParaRPr>
          </a:p>
        </p:txBody>
      </p:sp>
      <p:graphicFrame>
        <p:nvGraphicFramePr>
          <p:cNvPr id="268" name="Google Shape;268;g1335610a2d8_0_16"/>
          <p:cNvGraphicFramePr/>
          <p:nvPr/>
        </p:nvGraphicFramePr>
        <p:xfrm>
          <a:off x="6558644" y="4265274"/>
          <a:ext cx="3000000" cy="3000000"/>
        </p:xfrm>
        <a:graphic>
          <a:graphicData uri="http://schemas.openxmlformats.org/drawingml/2006/table">
            <a:tbl>
              <a:tblPr>
                <a:noFill/>
                <a:tableStyleId>{8C66A8F8-7157-4AC6-8828-86538214D162}</a:tableStyleId>
              </a:tblPr>
              <a:tblGrid>
                <a:gridCol w="764625"/>
                <a:gridCol w="238950"/>
                <a:gridCol w="984450"/>
                <a:gridCol w="258050"/>
                <a:gridCol w="1108700"/>
                <a:gridCol w="219825"/>
                <a:gridCol w="198800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KÁRATE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4765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M y J</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2</a:t>
                      </a:r>
                      <a:r>
                        <a:rPr lang="es-ES" sz="1400" u="none" cap="none" strike="noStrike">
                          <a:latin typeface="Calibri"/>
                          <a:ea typeface="Calibri"/>
                          <a:cs typeface="Calibri"/>
                          <a:sym typeface="Calibri"/>
                        </a:rPr>
                        <a:t>7</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5</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r h="247650">
                <a:tc>
                  <a:txBody>
                    <a:bodyPr/>
                    <a:lstStyle/>
                    <a:p>
                      <a:pPr indent="0" lvl="0" marL="0" marR="0" rtl="0" algn="l">
                        <a:lnSpc>
                          <a:spcPct val="100000"/>
                        </a:lnSpc>
                        <a:spcBef>
                          <a:spcPts val="0"/>
                        </a:spcBef>
                        <a:spcAft>
                          <a:spcPts val="0"/>
                        </a:spcAft>
                        <a:buClr>
                          <a:srgbClr val="000000"/>
                        </a:buClr>
                        <a:buSzPts val="1400"/>
                        <a:buFont typeface="Arial"/>
                        <a:buNone/>
                      </a:pPr>
                      <a:r>
                        <a:rPr lang="es-ES">
                          <a:latin typeface="Calibri"/>
                          <a:ea typeface="Calibri"/>
                          <a:cs typeface="Calibri"/>
                          <a:sym typeface="Calibri"/>
                        </a:rPr>
                        <a:t>Primaria</a:t>
                      </a:r>
                      <a:endParaRPr>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5º y 6º</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M y J</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a:t>
                      </a:r>
                      <a:r>
                        <a:rPr lang="es-ES">
                          <a:latin typeface="Calibri"/>
                          <a:ea typeface="Calibri"/>
                          <a:cs typeface="Calibri"/>
                          <a:sym typeface="Calibri"/>
                        </a:rPr>
                        <a:t>7</a:t>
                      </a:r>
                      <a:r>
                        <a:rPr b="0" i="0" lang="es-ES" sz="1400" u="none" cap="none" strike="noStrike">
                          <a:solidFill>
                            <a:srgbClr val="000000"/>
                          </a:solidFill>
                          <a:latin typeface="Calibri"/>
                          <a:ea typeface="Calibri"/>
                          <a:cs typeface="Calibri"/>
                          <a:sym typeface="Calibri"/>
                        </a:rPr>
                        <a:t>h a 1</a:t>
                      </a:r>
                      <a:r>
                        <a:rPr lang="es-ES">
                          <a:latin typeface="Calibri"/>
                          <a:ea typeface="Calibri"/>
                          <a:cs typeface="Calibri"/>
                          <a:sym typeface="Calibri"/>
                        </a:rPr>
                        <a:t>8</a:t>
                      </a:r>
                      <a:r>
                        <a:rPr b="0" i="0" lang="es-ES" sz="1400" u="none" cap="none" strike="noStrike">
                          <a:solidFill>
                            <a:srgbClr val="000000"/>
                          </a:solidFill>
                          <a:latin typeface="Calibri"/>
                          <a:ea typeface="Calibri"/>
                          <a:cs typeface="Calibri"/>
                          <a:sym typeface="Calibri"/>
                        </a:rPr>
                        <a:t>h </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2</a:t>
                      </a:r>
                      <a:r>
                        <a:rPr lang="es-ES" sz="1400" u="none" cap="none" strike="noStrike">
                          <a:latin typeface="Calibri"/>
                          <a:ea typeface="Calibri"/>
                          <a:cs typeface="Calibri"/>
                          <a:sym typeface="Calibri"/>
                        </a:rPr>
                        <a:t>7</a:t>
                      </a:r>
                      <a:r>
                        <a:rPr b="0" i="0" lang="es-ES" sz="1400" u="none" cap="none" strike="noStrike">
                          <a:solidFill>
                            <a:srgbClr val="000000"/>
                          </a:solidFill>
                          <a:latin typeface="Calibri"/>
                          <a:ea typeface="Calibri"/>
                          <a:cs typeface="Calibri"/>
                          <a:sym typeface="Calibri"/>
                        </a:rPr>
                        <a:t>€ socios/3</a:t>
                      </a:r>
                      <a:r>
                        <a:rPr lang="es-ES" sz="1400" u="none" cap="none" strike="noStrike">
                          <a:latin typeface="Calibri"/>
                          <a:ea typeface="Calibri"/>
                          <a:cs typeface="Calibri"/>
                          <a:sym typeface="Calibri"/>
                        </a:rPr>
                        <a:t>5</a:t>
                      </a:r>
                      <a:r>
                        <a:rPr b="0" i="0" lang="es-ES" sz="1400" u="none" cap="none" strike="noStrike">
                          <a:solidFill>
                            <a:srgbClr val="000000"/>
                          </a:solidFill>
                          <a:latin typeface="Calibri"/>
                          <a:ea typeface="Calibri"/>
                          <a:cs typeface="Calibri"/>
                          <a:sym typeface="Calibri"/>
                        </a:rPr>
                        <a:t>€ no socios</a:t>
                      </a:r>
                      <a:endParaRPr b="0" i="0" sz="1400" u="none" cap="none" strike="noStrike">
                        <a:solidFill>
                          <a:srgbClr val="000000"/>
                        </a:solidFill>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7"/>
          <p:cNvSpPr txBox="1"/>
          <p:nvPr/>
        </p:nvSpPr>
        <p:spPr>
          <a:xfrm>
            <a:off x="0" y="0"/>
            <a:ext cx="6569400" cy="5891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Patines</a:t>
            </a:r>
            <a:endParaRPr b="1" i="0" sz="3100" u="none" cap="none" strike="noStrike">
              <a:solidFill>
                <a:schemeClr val="accent1"/>
              </a:solidFill>
              <a:latin typeface="Corben"/>
              <a:ea typeface="Corben"/>
              <a:cs typeface="Corben"/>
              <a:sym typeface="Corben"/>
            </a:endParaRPr>
          </a:p>
          <a:p>
            <a:pPr indent="0" lvl="0" marL="0" marR="0" rtl="0" algn="l">
              <a:lnSpc>
                <a:spcPct val="100000"/>
              </a:lnSpc>
              <a:spcBef>
                <a:spcPts val="0"/>
              </a:spcBef>
              <a:spcAft>
                <a:spcPts val="0"/>
              </a:spcAft>
              <a:buClr>
                <a:srgbClr val="000000"/>
              </a:buClr>
              <a:buSzPts val="3200"/>
              <a:buFont typeface="Arial"/>
              <a:buNone/>
            </a:pPr>
            <a:r>
              <a:rPr b="1" i="0" lang="es-ES" sz="2300" u="none" cap="none" strike="noStrike">
                <a:solidFill>
                  <a:schemeClr val="accent1"/>
                </a:solidFill>
                <a:latin typeface="Corben"/>
                <a:ea typeface="Corben"/>
                <a:cs typeface="Corben"/>
                <a:sym typeface="Corben"/>
              </a:rPr>
              <a:t>(Patinaje iniciación y avanzado)</a:t>
            </a:r>
            <a:endParaRPr b="0" i="0" sz="2300" u="none" cap="none" strike="noStrike">
              <a:solidFill>
                <a:schemeClr val="accent1"/>
              </a:solidFill>
              <a:latin typeface="Corben"/>
              <a:ea typeface="Corben"/>
              <a:cs typeface="Corben"/>
              <a:sym typeface="Corben"/>
            </a:endParaRPr>
          </a:p>
          <a:p>
            <a:pPr indent="0" lvl="0" marL="0" marR="0" rtl="0" algn="l">
              <a:lnSpc>
                <a:spcPct val="150000"/>
              </a:lnSpc>
              <a:spcBef>
                <a:spcPts val="0"/>
              </a:spcBef>
              <a:spcAft>
                <a:spcPts val="0"/>
              </a:spcAft>
              <a:buClr>
                <a:schemeClr val="dk1"/>
              </a:buClr>
              <a:buSzPts val="1100"/>
              <a:buFont typeface="Arial"/>
              <a:buNone/>
            </a:pPr>
            <a:r>
              <a:rPr b="1" i="1" lang="es-ES" sz="1700" u="none" cap="none" strike="noStrike">
                <a:solidFill>
                  <a:srgbClr val="222222"/>
                </a:solidFill>
                <a:latin typeface="Lato"/>
                <a:ea typeface="Lato"/>
                <a:cs typeface="Lato"/>
                <a:sym typeface="Lato"/>
              </a:rPr>
              <a:t>ACTIVIDAD EXTRAESCOLAR DE PATINAJE EN LÍNEA</a:t>
            </a:r>
            <a:endParaRPr b="1" i="1" sz="17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Aprende un nuevo deporte lleno de emoción y destreza.  Todos los niveles. Podrás empezar desde cero o mejorar tu nivel.</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Acabarás dominando técnicas de patinaje, cómo deslizarse correctamente, cruzar los pies, ir de espalda, frenar,saltar, y</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sobre todo… ¡te divertirás!</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Es una actividad recreativa y deportiva que favorece el equilibrio, la coordinación del movimiento, el dominio del propio cuerpo y de las capacidades</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psicomotrices.</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Monitores especializados en esta disciplina, titulados por la Federación Madrileña de Patinaje y Real Federación Española de Patinaje.</a:t>
            </a:r>
            <a:endParaRPr b="0" i="0" sz="15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500" u="none" cap="none" strike="noStrike">
              <a:solidFill>
                <a:srgbClr val="222222"/>
              </a:solidFill>
              <a:latin typeface="Lato"/>
              <a:ea typeface="Lato"/>
              <a:cs typeface="Lato"/>
              <a:sym typeface="Lato"/>
            </a:endParaRPr>
          </a:p>
          <a:p>
            <a:pPr indent="0" lvl="0" marL="0" marR="0" rtl="0" algn="just">
              <a:lnSpc>
                <a:spcPct val="200000"/>
              </a:lnSpc>
              <a:spcBef>
                <a:spcPts val="0"/>
              </a:spcBef>
              <a:spcAft>
                <a:spcPts val="0"/>
              </a:spcAft>
              <a:buClr>
                <a:schemeClr val="dk1"/>
              </a:buClr>
              <a:buSzPts val="1100"/>
              <a:buFont typeface="Arial"/>
              <a:buNone/>
            </a:pPr>
            <a:r>
              <a:rPr b="0" i="0" lang="es-ES" sz="1500" u="none" cap="none" strike="noStrike">
                <a:solidFill>
                  <a:srgbClr val="222222"/>
                </a:solidFill>
                <a:latin typeface="Lato"/>
                <a:ea typeface="Lato"/>
                <a:cs typeface="Lato"/>
                <a:sym typeface="Lato"/>
              </a:rPr>
              <a:t>Obligatorio el uso de casco y protecciones.</a:t>
            </a:r>
            <a:endParaRPr b="0" i="0" sz="1500" u="none" cap="none" strike="noStrike">
              <a:solidFill>
                <a:srgbClr val="222222"/>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500">
                <a:solidFill>
                  <a:schemeClr val="dk1"/>
                </a:solidFill>
                <a:latin typeface="Lato"/>
                <a:ea typeface="Lato"/>
                <a:cs typeface="Lato"/>
                <a:sym typeface="Lato"/>
              </a:rPr>
              <a:t>Se contrata adicionalmente un seguro de accidentes que será cobrado a inicio de curso ( 3,5 € pago único).</a:t>
            </a:r>
            <a:endParaRPr b="0" i="0" sz="1300" u="none" cap="none" strike="noStrike">
              <a:solidFill>
                <a:srgbClr val="222222"/>
              </a:solidFill>
              <a:latin typeface="Lato"/>
              <a:ea typeface="Lato"/>
              <a:cs typeface="Lato"/>
              <a:sym typeface="Lato"/>
            </a:endParaRPr>
          </a:p>
        </p:txBody>
      </p:sp>
      <p:pic>
        <p:nvPicPr>
          <p:cNvPr id="274" name="Google Shape;274;p17"/>
          <p:cNvPicPr preferRelativeResize="0"/>
          <p:nvPr/>
        </p:nvPicPr>
        <p:blipFill rotWithShape="1">
          <a:blip r:embed="rId3">
            <a:alphaModFix/>
          </a:blip>
          <a:srcRect b="0" l="0" r="0" t="0"/>
          <a:stretch/>
        </p:blipFill>
        <p:spPr>
          <a:xfrm>
            <a:off x="7881575" y="152400"/>
            <a:ext cx="4168575" cy="2345875"/>
          </a:xfrm>
          <a:prstGeom prst="rect">
            <a:avLst/>
          </a:prstGeom>
          <a:noFill/>
          <a:ln>
            <a:noFill/>
          </a:ln>
        </p:spPr>
      </p:pic>
      <p:graphicFrame>
        <p:nvGraphicFramePr>
          <p:cNvPr id="275" name="Google Shape;275;p17"/>
          <p:cNvGraphicFramePr/>
          <p:nvPr/>
        </p:nvGraphicFramePr>
        <p:xfrm>
          <a:off x="6886355" y="2946525"/>
          <a:ext cx="3000000" cy="3000000"/>
        </p:xfrm>
        <a:graphic>
          <a:graphicData uri="http://schemas.openxmlformats.org/drawingml/2006/table">
            <a:tbl>
              <a:tblPr>
                <a:noFill/>
                <a:tableStyleId>{8C66A8F8-7157-4AC6-8828-86538214D162}</a:tableStyleId>
              </a:tblPr>
              <a:tblGrid>
                <a:gridCol w="1113575"/>
                <a:gridCol w="382850"/>
                <a:gridCol w="332400"/>
                <a:gridCol w="733300"/>
                <a:gridCol w="1134725"/>
                <a:gridCol w="425750"/>
                <a:gridCol w="1041200"/>
              </a:tblGrid>
              <a:tr h="247650">
                <a:tc gridSpan="7">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 PATINAJE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219725">
                <a:tc>
                  <a:txBody>
                    <a:bodyPr/>
                    <a:lstStyle/>
                    <a:p>
                      <a:pPr indent="0" lvl="0" marL="0" marR="0" rtl="0" algn="ctr">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Primaria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X</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19</a:t>
                      </a:r>
                      <a:r>
                        <a:rPr b="0" i="0" lang="es-ES" sz="1400" u="none" cap="none" strike="noStrike">
                          <a:solidFill>
                            <a:srgbClr val="000000"/>
                          </a:solidFill>
                          <a:latin typeface="Calibri"/>
                          <a:ea typeface="Calibri"/>
                          <a:cs typeface="Calibri"/>
                          <a:sym typeface="Calibri"/>
                        </a:rPr>
                        <a:t>€ socios/27€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sp>
        <p:nvSpPr>
          <p:cNvPr id="276" name="Google Shape;276;p17"/>
          <p:cNvSpPr txBox="1"/>
          <p:nvPr/>
        </p:nvSpPr>
        <p:spPr>
          <a:xfrm>
            <a:off x="6886347" y="4913730"/>
            <a:ext cx="4122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277" name="Google Shape;277;p17"/>
          <p:cNvSpPr txBox="1"/>
          <p:nvPr/>
        </p:nvSpPr>
        <p:spPr>
          <a:xfrm>
            <a:off x="7024653" y="6110610"/>
            <a:ext cx="47277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s-ES" sz="1800" u="none" cap="none" strike="noStrike">
                <a:solidFill>
                  <a:schemeClr val="dk1"/>
                </a:solidFill>
                <a:latin typeface="Calibri"/>
                <a:ea typeface="Calibri"/>
                <a:cs typeface="Calibri"/>
                <a:sym typeface="Calibri"/>
              </a:rPr>
              <a:t>https://www.clubpatinvallecas.com/</a:t>
            </a:r>
            <a:endParaRPr b="0" i="0" sz="1800" u="none" cap="none" strike="noStrike">
              <a:solidFill>
                <a:schemeClr val="dk1"/>
              </a:solidFill>
              <a:latin typeface="Calibri"/>
              <a:ea typeface="Calibri"/>
              <a:cs typeface="Calibri"/>
              <a:sym typeface="Calibri"/>
            </a:endParaRPr>
          </a:p>
        </p:txBody>
      </p:sp>
      <p:pic>
        <p:nvPicPr>
          <p:cNvPr id="278" name="Google Shape;278;p17"/>
          <p:cNvPicPr preferRelativeResize="0"/>
          <p:nvPr/>
        </p:nvPicPr>
        <p:blipFill rotWithShape="1">
          <a:blip r:embed="rId4">
            <a:alphaModFix/>
          </a:blip>
          <a:srcRect b="0" l="0" r="0" t="0"/>
          <a:stretch/>
        </p:blipFill>
        <p:spPr>
          <a:xfrm>
            <a:off x="9748125" y="5283021"/>
            <a:ext cx="1882531" cy="8258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g2dc8c0a8b22_0_0"/>
          <p:cNvSpPr txBox="1"/>
          <p:nvPr/>
        </p:nvSpPr>
        <p:spPr>
          <a:xfrm>
            <a:off x="113300" y="-109450"/>
            <a:ext cx="6365700" cy="6834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t/>
            </a:r>
            <a:endParaRPr b="1" i="0" sz="3100" u="none" cap="none" strike="noStrike">
              <a:solidFill>
                <a:schemeClr val="accent1"/>
              </a:solidFill>
              <a:latin typeface="Corben"/>
              <a:ea typeface="Corben"/>
              <a:cs typeface="Corben"/>
              <a:sym typeface="Corben"/>
            </a:endParaRPr>
          </a:p>
          <a:p>
            <a:pPr indent="0" lvl="0" marL="0" marR="0" rtl="0" algn="l">
              <a:lnSpc>
                <a:spcPct val="100000"/>
              </a:lnSpc>
              <a:spcBef>
                <a:spcPts val="0"/>
              </a:spcBef>
              <a:spcAft>
                <a:spcPts val="0"/>
              </a:spcAft>
              <a:buClr>
                <a:srgbClr val="000000"/>
              </a:buClr>
              <a:buSzPts val="3200"/>
              <a:buFont typeface="Arial"/>
              <a:buNone/>
            </a:pPr>
            <a:r>
              <a:rPr b="1" i="0" lang="es-ES" sz="3100" u="none" cap="none" strike="noStrike">
                <a:solidFill>
                  <a:schemeClr val="accent1"/>
                </a:solidFill>
                <a:latin typeface="Corben"/>
                <a:ea typeface="Corben"/>
                <a:cs typeface="Corben"/>
                <a:sym typeface="Corben"/>
              </a:rPr>
              <a:t>Atletismo</a:t>
            </a:r>
            <a:endParaRPr b="1" i="0" sz="17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1900" u="none" cap="none" strike="noStrike">
              <a:solidFill>
                <a:srgbClr val="222222"/>
              </a:solidFill>
              <a:latin typeface="Arial"/>
              <a:ea typeface="Arial"/>
              <a:cs typeface="Arial"/>
              <a:sym typeface="Arial"/>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La actividad extraescolar de atletismo tiene como objetivo introducir este deporte y sus especialidades de manera lúdica y divertida, así como de acompañar a los deportistas que así lo quieran en su vida competitiva.</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Una de las grandes ventajas del atletismo es su gran diversidad de</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disciplinas, esto permite a los alumnos probar todas y cada una de</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ellas.   Hay multitud de aprendizajes y movimientos: correr, saltar, lanzar, girar,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Carreras de velocidad y medio fondo, o distancias cortas.</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Saltos de longitud, altura, vallas o salto triple.</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Lanzamiento de jabalina, martillo, disco y peso.</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Pruebas fuera de la pista, como la marcha atlética, cross o</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carreras populares.</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Los alumnos de 3º, 4º, 5º y 6º de primaria pueden participar, si así lo desean en los Juegos Deportivos Municipales.</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Los Juegos Deportivos Municipales de atletismo son pruebas</a:t>
            </a:r>
            <a:endParaRPr b="0" i="0" sz="1400" u="none" cap="none" strike="noStrike">
              <a:solidFill>
                <a:srgbClr val="222222"/>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1100"/>
              <a:buFont typeface="Arial"/>
              <a:buNone/>
            </a:pPr>
            <a:r>
              <a:rPr b="0" i="0" lang="es-ES" sz="1400" u="none" cap="none" strike="noStrike">
                <a:solidFill>
                  <a:srgbClr val="222222"/>
                </a:solidFill>
                <a:latin typeface="Lato"/>
                <a:ea typeface="Lato"/>
                <a:cs typeface="Lato"/>
                <a:sym typeface="Lato"/>
              </a:rPr>
              <a:t>convocadas por el Ayuntamiento de Madrid en colaboración con la Federación Madrileña de Atletismo. </a:t>
            </a:r>
            <a:endParaRPr b="0" i="0" sz="1400" u="none" cap="none" strike="noStrike">
              <a:solidFill>
                <a:srgbClr val="22222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rgbClr val="222222"/>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222222"/>
              </a:solidFill>
              <a:latin typeface="Lato"/>
              <a:ea typeface="Lato"/>
              <a:cs typeface="Lato"/>
              <a:sym typeface="Lato"/>
            </a:endParaRPr>
          </a:p>
        </p:txBody>
      </p:sp>
      <p:graphicFrame>
        <p:nvGraphicFramePr>
          <p:cNvPr id="285" name="Google Shape;285;g2dc8c0a8b22_0_0"/>
          <p:cNvGraphicFramePr/>
          <p:nvPr/>
        </p:nvGraphicFramePr>
        <p:xfrm>
          <a:off x="6781832" y="3721559"/>
          <a:ext cx="3000000" cy="3000000"/>
        </p:xfrm>
        <a:graphic>
          <a:graphicData uri="http://schemas.openxmlformats.org/drawingml/2006/table">
            <a:tbl>
              <a:tblPr>
                <a:noFill/>
                <a:tableStyleId>{8C66A8F8-7157-4AC6-8828-86538214D162}</a:tableStyleId>
              </a:tblPr>
              <a:tblGrid>
                <a:gridCol w="695075"/>
                <a:gridCol w="382850"/>
                <a:gridCol w="417050"/>
                <a:gridCol w="382850"/>
                <a:gridCol w="1007825"/>
                <a:gridCol w="382850"/>
                <a:gridCol w="1902675"/>
              </a:tblGrid>
              <a:tr h="219725">
                <a:tc gridSpan="7">
                  <a:txBody>
                    <a:bodyPr/>
                    <a:lstStyle/>
                    <a:p>
                      <a:pPr indent="0" lvl="0" marL="0" marR="0" rtl="0" algn="ctr">
                        <a:lnSpc>
                          <a:spcPct val="100000"/>
                        </a:lnSpc>
                        <a:spcBef>
                          <a:spcPts val="0"/>
                        </a:spcBef>
                        <a:spcAft>
                          <a:spcPts val="0"/>
                        </a:spcAft>
                        <a:buClr>
                          <a:srgbClr val="000000"/>
                        </a:buClr>
                        <a:buSzPts val="1400"/>
                        <a:buFont typeface="Arial"/>
                        <a:buNone/>
                      </a:pPr>
                      <a:r>
                        <a:rPr b="1" lang="es-ES" sz="1400" u="none" cap="none" strike="noStrike">
                          <a:solidFill>
                            <a:srgbClr val="FFFFFF"/>
                          </a:solidFill>
                          <a:latin typeface="Calibri"/>
                          <a:ea typeface="Calibri"/>
                          <a:cs typeface="Calibri"/>
                          <a:sym typeface="Calibri"/>
                        </a:rPr>
                        <a:t>ATLETISMO</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c hMerge="1"/>
                <a:tc hMerge="1"/>
                <a:tc hMerge="1"/>
              </a:tr>
              <a:tr h="433075">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Primaria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L/X</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 2</a:t>
                      </a:r>
                      <a:r>
                        <a:rPr lang="es-ES" sz="1400" u="none" cap="none" strike="noStrike">
                          <a:latin typeface="Calibri"/>
                          <a:ea typeface="Calibri"/>
                          <a:cs typeface="Calibri"/>
                          <a:sym typeface="Calibri"/>
                        </a:rPr>
                        <a:t>8€</a:t>
                      </a:r>
                      <a:r>
                        <a:rPr b="0" i="0" lang="es-ES" sz="1400" u="none" cap="none" strike="noStrike">
                          <a:solidFill>
                            <a:srgbClr val="000000"/>
                          </a:solidFill>
                          <a:latin typeface="Calibri"/>
                          <a:ea typeface="Calibri"/>
                          <a:cs typeface="Calibri"/>
                          <a:sym typeface="Calibri"/>
                        </a:rPr>
                        <a:t>socios/</a:t>
                      </a:r>
                      <a:r>
                        <a:rPr lang="es-ES" sz="1400" u="none" cap="none" strike="noStrike">
                          <a:latin typeface="Calibri"/>
                          <a:ea typeface="Calibri"/>
                          <a:cs typeface="Calibri"/>
                          <a:sym typeface="Calibri"/>
                        </a:rPr>
                        <a:t> 36</a:t>
                      </a:r>
                      <a:r>
                        <a:rPr b="0" i="0" lang="es-ES" sz="1400" u="none" cap="none" strike="noStrike">
                          <a:solidFill>
                            <a:srgbClr val="000000"/>
                          </a:solidFill>
                          <a:latin typeface="Calibri"/>
                          <a:ea typeface="Calibri"/>
                          <a:cs typeface="Calibri"/>
                          <a:sym typeface="Calibri"/>
                        </a:rPr>
                        <a:t>€ no socios</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r>
            </a:tbl>
          </a:graphicData>
        </a:graphic>
      </p:graphicFrame>
      <p:sp>
        <p:nvSpPr>
          <p:cNvPr id="286" name="Google Shape;286;g2dc8c0a8b22_0_0"/>
          <p:cNvSpPr txBox="1"/>
          <p:nvPr/>
        </p:nvSpPr>
        <p:spPr>
          <a:xfrm>
            <a:off x="6997697" y="4832555"/>
            <a:ext cx="41226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pic>
        <p:nvPicPr>
          <p:cNvPr id="287" name="Google Shape;287;g2dc8c0a8b22_0_0"/>
          <p:cNvPicPr preferRelativeResize="0"/>
          <p:nvPr/>
        </p:nvPicPr>
        <p:blipFill rotWithShape="1">
          <a:blip r:embed="rId3">
            <a:alphaModFix/>
          </a:blip>
          <a:srcRect b="0" l="0" r="0" t="0"/>
          <a:stretch/>
        </p:blipFill>
        <p:spPr>
          <a:xfrm>
            <a:off x="6781825" y="233650"/>
            <a:ext cx="5083275" cy="3029700"/>
          </a:xfrm>
          <a:prstGeom prst="rect">
            <a:avLst/>
          </a:prstGeom>
          <a:noFill/>
          <a:ln>
            <a:noFill/>
          </a:ln>
        </p:spPr>
      </p:pic>
      <p:sp>
        <p:nvSpPr>
          <p:cNvPr id="288" name="Google Shape;288;g2dc8c0a8b22_0_0"/>
          <p:cNvSpPr txBox="1"/>
          <p:nvPr/>
        </p:nvSpPr>
        <p:spPr>
          <a:xfrm>
            <a:off x="8865100" y="5660050"/>
            <a:ext cx="3087900" cy="1385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300"/>
              <a:buFont typeface="Arial"/>
              <a:buNone/>
            </a:pPr>
            <a:r>
              <a:rPr lang="es-ES" sz="1300" u="sng">
                <a:solidFill>
                  <a:schemeClr val="hlink"/>
                </a:solidFill>
                <a:hlinkClick r:id="rId4"/>
              </a:rPr>
              <a:t>https://cdmeta.es/c-e-i-p-ciudad-de-valencia/</a:t>
            </a:r>
            <a:endParaRPr sz="1300">
              <a:solidFill>
                <a:schemeClr val="dk1"/>
              </a:solidFill>
            </a:endParaRPr>
          </a:p>
          <a:p>
            <a:pPr indent="0" lvl="0" marL="0" marR="0" rtl="0" algn="l">
              <a:lnSpc>
                <a:spcPct val="100000"/>
              </a:lnSpc>
              <a:spcBef>
                <a:spcPts val="0"/>
              </a:spcBef>
              <a:spcAft>
                <a:spcPts val="0"/>
              </a:spcAft>
              <a:buClr>
                <a:srgbClr val="000000"/>
              </a:buClr>
              <a:buSzPts val="1300"/>
              <a:buFont typeface="Arial"/>
              <a:buNone/>
            </a:pPr>
            <a:r>
              <a:t/>
            </a:r>
            <a:endParaRPr sz="1300">
              <a:solidFill>
                <a:schemeClr val="dk1"/>
              </a:solidFill>
            </a:endParaRPr>
          </a:p>
          <a:p>
            <a:pPr indent="0" lvl="0" marL="0" marR="0" rtl="0" algn="l">
              <a:lnSpc>
                <a:spcPct val="100000"/>
              </a:lnSpc>
              <a:spcBef>
                <a:spcPts val="0"/>
              </a:spcBef>
              <a:spcAft>
                <a:spcPts val="0"/>
              </a:spcAft>
              <a:buClr>
                <a:srgbClr val="000000"/>
              </a:buClr>
              <a:buSzPts val="1300"/>
              <a:buFont typeface="Arial"/>
              <a:buNone/>
            </a:pPr>
            <a:r>
              <a:rPr lang="es-ES" sz="1300" u="sng">
                <a:solidFill>
                  <a:schemeClr val="hlink"/>
                </a:solidFill>
                <a:hlinkClick r:id="rId5"/>
              </a:rPr>
              <a:t>https://cdmeta.es/inscripciones-extraescolares-ceip-ciudad-de-valencia/</a:t>
            </a:r>
            <a:endParaRPr sz="1300">
              <a:solidFill>
                <a:schemeClr val="dk1"/>
              </a:solidFill>
            </a:endParaRPr>
          </a:p>
          <a:p>
            <a:pPr indent="0" lvl="0" marL="0" marR="0" rtl="0" algn="l">
              <a:lnSpc>
                <a:spcPct val="100000"/>
              </a:lnSpc>
              <a:spcBef>
                <a:spcPts val="0"/>
              </a:spcBef>
              <a:spcAft>
                <a:spcPts val="0"/>
              </a:spcAft>
              <a:buClr>
                <a:srgbClr val="000000"/>
              </a:buClr>
              <a:buSzPts val="1300"/>
              <a:buFont typeface="Arial"/>
              <a:buNone/>
            </a:pPr>
            <a:r>
              <a:rPr lang="es-ES" sz="1300">
                <a:solidFill>
                  <a:schemeClr val="dk1"/>
                </a:solidFill>
              </a:rPr>
              <a:t>	</a:t>
            </a:r>
            <a:endParaRPr sz="1300">
              <a:solidFill>
                <a:schemeClr val="dk1"/>
              </a:solidFill>
            </a:endParaRPr>
          </a:p>
        </p:txBody>
      </p:sp>
      <p:pic>
        <p:nvPicPr>
          <p:cNvPr id="289" name="Google Shape;289;g2dc8c0a8b22_0_0"/>
          <p:cNvPicPr preferRelativeResize="0"/>
          <p:nvPr/>
        </p:nvPicPr>
        <p:blipFill rotWithShape="1">
          <a:blip r:embed="rId6">
            <a:alphaModFix/>
          </a:blip>
          <a:srcRect b="0" l="0" r="0" t="0"/>
          <a:stretch/>
        </p:blipFill>
        <p:spPr>
          <a:xfrm>
            <a:off x="9359388" y="4659888"/>
            <a:ext cx="1971675" cy="8286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8"/>
          <p:cNvSpPr txBox="1"/>
          <p:nvPr/>
        </p:nvSpPr>
        <p:spPr>
          <a:xfrm>
            <a:off x="676275" y="304800"/>
            <a:ext cx="5649600" cy="6448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s-ES" sz="3200" u="none" cap="none" strike="noStrike">
                <a:solidFill>
                  <a:schemeClr val="accent1"/>
                </a:solidFill>
                <a:latin typeface="Corben"/>
                <a:ea typeface="Corben"/>
                <a:cs typeface="Corben"/>
                <a:sym typeface="Corben"/>
              </a:rPr>
              <a:t>BATUCADA</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0" i="0" lang="es-ES" sz="1300" u="none" cap="none" strike="noStrike">
                <a:solidFill>
                  <a:schemeClr val="dk1"/>
                </a:solidFill>
                <a:highlight>
                  <a:schemeClr val="lt1"/>
                </a:highlight>
                <a:latin typeface="Lato"/>
                <a:ea typeface="Lato"/>
                <a:cs typeface="Lato"/>
                <a:sym typeface="Lato"/>
              </a:rPr>
              <a:t>La actividad familiar de batucada es una propuesta musical abierta a todas las edades, pensada para que familias enteras puedan compartir una experiencia rítmica, divertida y participativa.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300" u="none" cap="none" strike="noStrike">
                <a:solidFill>
                  <a:schemeClr val="dk1"/>
                </a:solidFill>
                <a:highlight>
                  <a:schemeClr val="lt1"/>
                </a:highlight>
                <a:latin typeface="Lato"/>
                <a:ea typeface="Lato"/>
                <a:cs typeface="Lato"/>
                <a:sym typeface="Lato"/>
              </a:rPr>
              <a:t>A través del juego, el cuerpo y los instrumentos, fortalecemos los vínculos afectivos, la expresión conjunta y el disfrute colectivo. Durante los encuentros, nos acercamos al mundo de la percusión con instrumentos como surdos, repeniques, cajas o tamborims. Exploramos ritmos afrobrasileños y dinámicas musicales adaptadas a todas las edades, fomentando la cooperación, la escucha y la creatividad. No es necesario tener experiencia previa: lo importante es venir con ganas de compartir y pasarlo bien.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300" u="none" cap="none" strike="noStrike">
                <a:solidFill>
                  <a:schemeClr val="dk1"/>
                </a:solidFill>
                <a:highlight>
                  <a:schemeClr val="lt1"/>
                </a:highlight>
                <a:latin typeface="Lato"/>
                <a:ea typeface="Lato"/>
                <a:cs typeface="Lato"/>
                <a:sym typeface="Lato"/>
              </a:rPr>
              <a:t>Proponemos una metodología activa, lúdica y accesible para toda la familia. El aprendizaje surge del juego, el cuerpo y la práctica conjunta, con actividades que se adaptan al grupo en cada sesión. Buscamos generar un espacio de confianza donde cada persona pueda expresarse libremente y sentirse parte de un mismo pulso colectivo.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300" u="none" cap="none" strike="noStrike">
                <a:solidFill>
                  <a:schemeClr val="dk1"/>
                </a:solidFill>
                <a:highlight>
                  <a:schemeClr val="lt1"/>
                </a:highlight>
                <a:latin typeface="Lato"/>
                <a:ea typeface="Lato"/>
                <a:cs typeface="Lato"/>
                <a:sym typeface="Lato"/>
              </a:rPr>
              <a:t>La actividad está dinamizada por </a:t>
            </a:r>
            <a:r>
              <a:rPr b="1" i="0" lang="es-ES" sz="1300" u="none" cap="none" strike="noStrike">
                <a:solidFill>
                  <a:schemeClr val="dk1"/>
                </a:solidFill>
                <a:highlight>
                  <a:schemeClr val="lt1"/>
                </a:highlight>
                <a:latin typeface="Lato"/>
                <a:ea typeface="Lato"/>
                <a:cs typeface="Lato"/>
                <a:sym typeface="Lato"/>
              </a:rPr>
              <a:t>Batucada Madrid</a:t>
            </a:r>
            <a:r>
              <a:rPr b="0" i="0" lang="es-ES" sz="1300" u="none" cap="none" strike="noStrike">
                <a:solidFill>
                  <a:schemeClr val="dk1"/>
                </a:solidFill>
                <a:highlight>
                  <a:schemeClr val="lt1"/>
                </a:highlight>
                <a:latin typeface="Lato"/>
                <a:ea typeface="Lato"/>
                <a:cs typeface="Lato"/>
                <a:sym typeface="Lato"/>
              </a:rPr>
              <a:t>, un proyecto con más de 15 años de experiencia en educación musical.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t/>
            </a:r>
            <a:endParaRPr b="0" i="0" sz="1300" u="none" cap="none" strike="noStrike">
              <a:solidFill>
                <a:schemeClr val="dk1"/>
              </a:solidFill>
              <a:highlight>
                <a:schemeClr val="lt1"/>
              </a:highlight>
              <a:latin typeface="Lato"/>
              <a:ea typeface="Lato"/>
              <a:cs typeface="Lato"/>
              <a:sym typeface="Lato"/>
            </a:endParaRPr>
          </a:p>
          <a:p>
            <a:pPr indent="0" lvl="0" marL="0" marR="0" rtl="0" algn="just">
              <a:lnSpc>
                <a:spcPct val="100000"/>
              </a:lnSpc>
              <a:spcBef>
                <a:spcPts val="0"/>
              </a:spcBef>
              <a:spcAft>
                <a:spcPts val="0"/>
              </a:spcAft>
              <a:buClr>
                <a:srgbClr val="000000"/>
              </a:buClr>
              <a:buSzPts val="1800"/>
              <a:buFont typeface="Arial"/>
              <a:buNone/>
            </a:pPr>
            <a:r>
              <a:rPr b="0" i="0" lang="es-ES" sz="1300" u="none" cap="none" strike="noStrike">
                <a:solidFill>
                  <a:schemeClr val="dk1"/>
                </a:solidFill>
                <a:highlight>
                  <a:schemeClr val="lt1"/>
                </a:highlight>
                <a:latin typeface="Lato"/>
                <a:ea typeface="Lato"/>
                <a:cs typeface="Lato"/>
                <a:sym typeface="Lato"/>
              </a:rPr>
              <a:t>Es una oportunidad para desconectar de las rutinas, conectar con nuestras criaturas, disfrutar de la música en grupo y fortalecer la complicidad familiar desde el ritmo, la risa y la colaboración. </a:t>
            </a:r>
            <a:endParaRPr b="0" i="0" sz="1300" u="none" cap="none" strike="noStrike">
              <a:solidFill>
                <a:schemeClr val="dk1"/>
              </a:solidFill>
              <a:highlight>
                <a:schemeClr val="lt1"/>
              </a:highlight>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rPr lang="es-ES" sz="1300">
                <a:solidFill>
                  <a:schemeClr val="dk1"/>
                </a:solidFill>
                <a:highlight>
                  <a:schemeClr val="lt1"/>
                </a:highlight>
                <a:latin typeface="Lato"/>
                <a:ea typeface="Lato"/>
                <a:cs typeface="Lato"/>
                <a:sym typeface="Lato"/>
              </a:rPr>
              <a:t>Se contrata adicionalmente un seguro de accidentes que será cobrado a inicio de curso ( 3,5 € pago único).</a:t>
            </a:r>
            <a:endParaRPr b="0" i="0" sz="900" u="none" cap="none" strike="noStrike">
              <a:solidFill>
                <a:schemeClr val="dk1"/>
              </a:solidFill>
              <a:highlight>
                <a:schemeClr val="lt1"/>
              </a:highlight>
              <a:latin typeface="Lato"/>
              <a:ea typeface="Lato"/>
              <a:cs typeface="Lato"/>
              <a:sym typeface="Lato"/>
            </a:endParaRPr>
          </a:p>
        </p:txBody>
      </p:sp>
      <p:sp>
        <p:nvSpPr>
          <p:cNvPr id="295" name="Google Shape;295;p18"/>
          <p:cNvSpPr txBox="1"/>
          <p:nvPr/>
        </p:nvSpPr>
        <p:spPr>
          <a:xfrm>
            <a:off x="6790599" y="4684613"/>
            <a:ext cx="1432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7F7F7F"/>
                </a:solidFill>
                <a:latin typeface="Corben"/>
                <a:ea typeface="Corben"/>
                <a:cs typeface="Corben"/>
                <a:sym typeface="Corben"/>
              </a:rPr>
              <a:t>IMPARTE: </a:t>
            </a:r>
            <a:endParaRPr b="0" i="0" sz="1400" u="none" cap="none" strike="noStrike">
              <a:solidFill>
                <a:srgbClr val="000000"/>
              </a:solidFill>
              <a:latin typeface="Arial"/>
              <a:ea typeface="Arial"/>
              <a:cs typeface="Arial"/>
              <a:sym typeface="Arial"/>
            </a:endParaRPr>
          </a:p>
        </p:txBody>
      </p:sp>
      <p:sp>
        <p:nvSpPr>
          <p:cNvPr id="296" name="Google Shape;296;p18"/>
          <p:cNvSpPr txBox="1"/>
          <p:nvPr/>
        </p:nvSpPr>
        <p:spPr>
          <a:xfrm>
            <a:off x="6144125" y="6188800"/>
            <a:ext cx="6037500" cy="369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Arial"/>
              <a:buNone/>
            </a:pPr>
            <a:r>
              <a:rPr b="0" i="0" lang="es-ES" sz="1800" u="sng" cap="none" strike="noStrike">
                <a:solidFill>
                  <a:srgbClr val="13C4A5"/>
                </a:solidFill>
                <a:latin typeface="Calibri"/>
                <a:ea typeface="Calibri"/>
                <a:cs typeface="Calibri"/>
                <a:sym typeface="Calibri"/>
                <a:hlinkClick r:id="rId3">
                  <a:extLst>
                    <a:ext uri="{A12FA001-AC4F-418D-AE19-62706E023703}">
                      <ahyp:hlinkClr val="tx"/>
                    </a:ext>
                  </a:extLst>
                </a:hlinkClick>
              </a:rPr>
              <a:t>https://www.facebook.com/profile.php?id=100016746613541</a:t>
            </a:r>
            <a:endParaRPr b="0" i="0" sz="1800" u="none" cap="none" strike="noStrike">
              <a:solidFill>
                <a:schemeClr val="dk1"/>
              </a:solidFill>
              <a:latin typeface="Calibri"/>
              <a:ea typeface="Calibri"/>
              <a:cs typeface="Calibri"/>
              <a:sym typeface="Calibri"/>
            </a:endParaRPr>
          </a:p>
        </p:txBody>
      </p:sp>
      <p:pic>
        <p:nvPicPr>
          <p:cNvPr id="297" name="Google Shape;297;p18"/>
          <p:cNvPicPr preferRelativeResize="0"/>
          <p:nvPr/>
        </p:nvPicPr>
        <p:blipFill rotWithShape="1">
          <a:blip r:embed="rId4">
            <a:alphaModFix/>
          </a:blip>
          <a:srcRect b="0" l="0" r="0" t="0"/>
          <a:stretch/>
        </p:blipFill>
        <p:spPr>
          <a:xfrm>
            <a:off x="6790600" y="266874"/>
            <a:ext cx="2592001" cy="3282876"/>
          </a:xfrm>
          <a:prstGeom prst="rect">
            <a:avLst/>
          </a:prstGeom>
          <a:noFill/>
          <a:ln>
            <a:noFill/>
          </a:ln>
        </p:spPr>
      </p:pic>
      <p:pic>
        <p:nvPicPr>
          <p:cNvPr id="298" name="Google Shape;298;p18"/>
          <p:cNvPicPr preferRelativeResize="0"/>
          <p:nvPr/>
        </p:nvPicPr>
        <p:blipFill rotWithShape="1">
          <a:blip r:embed="rId5">
            <a:alphaModFix/>
          </a:blip>
          <a:srcRect b="0" l="0" r="0" t="0"/>
          <a:stretch/>
        </p:blipFill>
        <p:spPr>
          <a:xfrm>
            <a:off x="10196849" y="1241563"/>
            <a:ext cx="1331176" cy="1333499"/>
          </a:xfrm>
          <a:prstGeom prst="rect">
            <a:avLst/>
          </a:prstGeom>
          <a:noFill/>
          <a:ln>
            <a:noFill/>
          </a:ln>
        </p:spPr>
      </p:pic>
      <p:graphicFrame>
        <p:nvGraphicFramePr>
          <p:cNvPr id="299" name="Google Shape;299;p18"/>
          <p:cNvGraphicFramePr/>
          <p:nvPr/>
        </p:nvGraphicFramePr>
        <p:xfrm>
          <a:off x="6763658" y="3608684"/>
          <a:ext cx="3000000" cy="3000000"/>
        </p:xfrm>
        <a:graphic>
          <a:graphicData uri="http://schemas.openxmlformats.org/drawingml/2006/table">
            <a:tbl>
              <a:tblPr>
                <a:noFill/>
                <a:tableStyleId>{8C66A8F8-7157-4AC6-8828-86538214D162}</a:tableStyleId>
              </a:tblPr>
              <a:tblGrid>
                <a:gridCol w="1001375"/>
                <a:gridCol w="457775"/>
                <a:gridCol w="1363775"/>
                <a:gridCol w="2307900"/>
              </a:tblGrid>
              <a:tr h="247650">
                <a:tc gridSpan="4">
                  <a:txBody>
                    <a:bodyPr/>
                    <a:lstStyle/>
                    <a:p>
                      <a:pPr indent="0" lvl="0" marL="0" marR="0" rtl="0" algn="ctr">
                        <a:lnSpc>
                          <a:spcPct val="100000"/>
                        </a:lnSpc>
                        <a:spcBef>
                          <a:spcPts val="0"/>
                        </a:spcBef>
                        <a:spcAft>
                          <a:spcPts val="0"/>
                        </a:spcAft>
                        <a:buClr>
                          <a:srgbClr val="000000"/>
                        </a:buClr>
                        <a:buSzPts val="1400"/>
                        <a:buFont typeface="Arial"/>
                        <a:buNone/>
                      </a:pPr>
                      <a:r>
                        <a:rPr b="1" i="0" lang="es-ES" sz="1400" u="none" cap="none" strike="noStrike">
                          <a:solidFill>
                            <a:srgbClr val="FFFFFF"/>
                          </a:solidFill>
                          <a:latin typeface="Calibri"/>
                          <a:ea typeface="Calibri"/>
                          <a:cs typeface="Calibri"/>
                          <a:sym typeface="Calibri"/>
                        </a:rPr>
                        <a:t> BATUKADA</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00B0F0"/>
                    </a:solidFill>
                  </a:tcPr>
                </a:tc>
                <a:tc hMerge="1"/>
                <a:tc hMerge="1"/>
                <a:tc hMerge="1"/>
              </a:tr>
              <a:tr h="177800">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Infantil Y Primaria</a:t>
                      </a:r>
                      <a:br>
                        <a:rPr b="0" i="0" lang="es-ES" sz="1400" u="none" cap="none" strike="noStrike">
                          <a:solidFill>
                            <a:srgbClr val="000000"/>
                          </a:solidFill>
                          <a:latin typeface="Calibri"/>
                          <a:ea typeface="Calibri"/>
                          <a:cs typeface="Calibri"/>
                          <a:sym typeface="Calibri"/>
                        </a:rPr>
                      </a:br>
                      <a:r>
                        <a:rPr b="0" i="0" lang="es-ES" sz="1400" u="none" cap="none" strike="noStrike">
                          <a:solidFill>
                            <a:srgbClr val="000000"/>
                          </a:solidFill>
                          <a:latin typeface="Calibri"/>
                          <a:ea typeface="Calibri"/>
                          <a:cs typeface="Calibri"/>
                          <a:sym typeface="Calibri"/>
                        </a:rPr>
                        <a:t>con adulto</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V</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400"/>
                        <a:buFont typeface="Arial"/>
                        <a:buNone/>
                      </a:pPr>
                      <a:r>
                        <a:rPr b="0" i="0" lang="es-ES" sz="1400" u="none" cap="none" strike="noStrike">
                          <a:solidFill>
                            <a:srgbClr val="000000"/>
                          </a:solidFill>
                          <a:latin typeface="Calibri"/>
                          <a:ea typeface="Calibri"/>
                          <a:cs typeface="Calibri"/>
                          <a:sym typeface="Calibri"/>
                        </a:rPr>
                        <a:t>16h a 17h </a:t>
                      </a:r>
                      <a:endParaRPr sz="1400" u="none" cap="none" strike="noStrike"/>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1400"/>
                        <a:buFont typeface="Arial"/>
                        <a:buNone/>
                      </a:pPr>
                      <a:r>
                        <a:rPr lang="es-ES">
                          <a:latin typeface="Calibri"/>
                          <a:ea typeface="Calibri"/>
                          <a:cs typeface="Calibri"/>
                          <a:sym typeface="Calibri"/>
                        </a:rPr>
                        <a:t>21</a:t>
                      </a:r>
                      <a:r>
                        <a:rPr lang="es-ES" sz="1400" u="none" cap="none" strike="noStrike">
                          <a:latin typeface="Calibri"/>
                          <a:ea typeface="Calibri"/>
                          <a:cs typeface="Calibri"/>
                          <a:sym typeface="Calibri"/>
                        </a:rPr>
                        <a:t>€ adulto/ 1</a:t>
                      </a:r>
                      <a:r>
                        <a:rPr lang="es-ES">
                          <a:latin typeface="Calibri"/>
                          <a:ea typeface="Calibri"/>
                          <a:cs typeface="Calibri"/>
                          <a:sym typeface="Calibri"/>
                        </a:rPr>
                        <a:t>7</a:t>
                      </a:r>
                      <a:r>
                        <a:rPr lang="es-ES" sz="1400" u="none" cap="none" strike="noStrike">
                          <a:latin typeface="Calibri"/>
                          <a:ea typeface="Calibri"/>
                          <a:cs typeface="Calibri"/>
                          <a:sym typeface="Calibri"/>
                        </a:rPr>
                        <a:t>€ niño primaria</a:t>
                      </a:r>
                      <a:endParaRPr sz="1400" u="none" cap="none" strike="noStrike">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400"/>
                        <a:buFont typeface="Arial"/>
                        <a:buNone/>
                      </a:pPr>
                      <a:r>
                        <a:rPr lang="es-ES" sz="1400" u="none" cap="none" strike="noStrike">
                          <a:latin typeface="Calibri"/>
                          <a:ea typeface="Calibri"/>
                          <a:cs typeface="Calibri"/>
                          <a:sym typeface="Calibri"/>
                        </a:rPr>
                        <a:t>Niño infantil gratis</a:t>
                      </a:r>
                      <a:endParaRPr sz="1400" u="none" cap="none" strike="noStrike">
                        <a:latin typeface="Calibri"/>
                        <a:ea typeface="Calibri"/>
                        <a:cs typeface="Calibri"/>
                        <a:sym typeface="Calibri"/>
                      </a:endParaRPr>
                    </a:p>
                  </a:txBody>
                  <a:tcPr marT="6350" marB="0" marR="6350" marL="63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00B0F0"/>
                      </a:solidFill>
                      <a:prstDash val="solid"/>
                      <a:round/>
                      <a:headEnd len="sm" w="sm" type="none"/>
                      <a:tailEnd len="sm" w="sm" type="none"/>
                    </a:lnT>
                    <a:lnB cap="flat" cmpd="sng" w="19050">
                      <a:solidFill>
                        <a:srgbClr val="00B0F0"/>
                      </a:solidFill>
                      <a:prstDash val="solid"/>
                      <a:round/>
                      <a:headEnd len="sm" w="sm" type="none"/>
                      <a:tailEnd len="sm" w="sm" type="none"/>
                    </a:lnB>
                    <a:solidFill>
                      <a:srgbClr val="FFFFFF"/>
                    </a:solidFill>
                  </a:tcPr>
                </a:tc>
              </a:tr>
            </a:tbl>
          </a:graphicData>
        </a:graphic>
      </p:graphicFrame>
      <p:pic>
        <p:nvPicPr>
          <p:cNvPr id="300" name="Google Shape;300;p18"/>
          <p:cNvPicPr preferRelativeResize="0"/>
          <p:nvPr/>
        </p:nvPicPr>
        <p:blipFill rotWithShape="1">
          <a:blip r:embed="rId6">
            <a:alphaModFix/>
          </a:blip>
          <a:srcRect b="0" l="0" r="0" t="0"/>
          <a:stretch/>
        </p:blipFill>
        <p:spPr>
          <a:xfrm>
            <a:off x="9271325" y="4629675"/>
            <a:ext cx="1432200" cy="1432200"/>
          </a:xfrm>
          <a:prstGeom prst="rect">
            <a:avLst/>
          </a:prstGeom>
          <a:noFill/>
          <a:ln>
            <a:noFill/>
          </a:ln>
        </p:spPr>
      </p:pic>
      <p:sp>
        <p:nvSpPr>
          <p:cNvPr id="301" name="Google Shape;301;p18"/>
          <p:cNvSpPr txBox="1"/>
          <p:nvPr/>
        </p:nvSpPr>
        <p:spPr>
          <a:xfrm>
            <a:off x="6790600" y="5769000"/>
            <a:ext cx="2738700" cy="461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sng" cap="none" strike="noStrike">
                <a:solidFill>
                  <a:srgbClr val="13C4A5"/>
                </a:solidFill>
                <a:latin typeface="Calibri"/>
                <a:ea typeface="Calibri"/>
                <a:cs typeface="Calibri"/>
                <a:sym typeface="Calibri"/>
              </a:rPr>
              <a:t>https://batucada.madrid/</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g1378d90843c_0_0"/>
          <p:cNvSpPr txBox="1"/>
          <p:nvPr>
            <p:ph type="title"/>
          </p:nvPr>
        </p:nvSpPr>
        <p:spPr>
          <a:xfrm>
            <a:off x="838200" y="1214211"/>
            <a:ext cx="10515600" cy="2399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000"/>
              <a:buNone/>
            </a:pPr>
            <a:r>
              <a:t/>
            </a:r>
            <a:endParaRPr/>
          </a:p>
        </p:txBody>
      </p:sp>
      <p:sp>
        <p:nvSpPr>
          <p:cNvPr id="307" name="Google Shape;307;g1378d90843c_0_0"/>
          <p:cNvSpPr txBox="1"/>
          <p:nvPr>
            <p:ph idx="1" type="body"/>
          </p:nvPr>
        </p:nvSpPr>
        <p:spPr>
          <a:xfrm>
            <a:off x="838200" y="4288974"/>
            <a:ext cx="10515600" cy="2399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1000"/>
              </a:spcBef>
              <a:spcAft>
                <a:spcPts val="0"/>
              </a:spcAft>
              <a:buClr>
                <a:schemeClr val="accent1"/>
              </a:buClr>
              <a:buSzPts val="3200"/>
              <a:buNone/>
            </a:pPr>
            <a:r>
              <a:rPr lang="es-ES" sz="5400">
                <a:solidFill>
                  <a:schemeClr val="accent1"/>
                </a:solidFill>
                <a:latin typeface="Corben"/>
                <a:ea typeface="Corben"/>
                <a:cs typeface="Corben"/>
                <a:sym typeface="Corben"/>
              </a:rPr>
              <a:t>Contacto</a:t>
            </a:r>
            <a:endParaRPr sz="3600">
              <a:latin typeface="Lato"/>
              <a:ea typeface="Lato"/>
              <a:cs typeface="Lato"/>
              <a:sym typeface="Lato"/>
            </a:endParaRPr>
          </a:p>
          <a:p>
            <a:pPr indent="0" lvl="0" marL="0" rtl="0" algn="l">
              <a:lnSpc>
                <a:spcPct val="90000"/>
              </a:lnSpc>
              <a:spcBef>
                <a:spcPts val="1000"/>
              </a:spcBef>
              <a:spcAft>
                <a:spcPts val="0"/>
              </a:spcAft>
              <a:buClr>
                <a:schemeClr val="dk1"/>
              </a:buClr>
              <a:buSzPts val="1400"/>
              <a:buNone/>
            </a:pPr>
            <a:r>
              <a:rPr lang="es-ES" sz="2800">
                <a:latin typeface="Lato"/>
                <a:ea typeface="Lato"/>
                <a:cs typeface="Lato"/>
                <a:sym typeface="Lato"/>
              </a:rPr>
              <a:t>Dudas sobre el proceso y/o las actividades a la Comisión de Extraescolares del AMPA: </a:t>
            </a:r>
            <a:r>
              <a:rPr lang="es-ES" sz="2800" u="sng">
                <a:solidFill>
                  <a:schemeClr val="hlink"/>
                </a:solidFill>
                <a:latin typeface="Lato"/>
                <a:ea typeface="Lato"/>
                <a:cs typeface="Lato"/>
                <a:sym typeface="Lato"/>
                <a:hlinkClick r:id="rId3"/>
              </a:rPr>
              <a:t>ampacdv.extraescolares@gmail.com</a:t>
            </a:r>
            <a:endParaRPr sz="2800">
              <a:latin typeface="Lato"/>
              <a:ea typeface="Lato"/>
              <a:cs typeface="Lato"/>
              <a:sym typeface="Lato"/>
            </a:endParaRPr>
          </a:p>
          <a:p>
            <a:pPr indent="-228600" lvl="0" marL="457200" rtl="0" algn="l">
              <a:lnSpc>
                <a:spcPct val="90000"/>
              </a:lnSpc>
              <a:spcBef>
                <a:spcPts val="1000"/>
              </a:spcBef>
              <a:spcAft>
                <a:spcPts val="0"/>
              </a:spcAft>
              <a:buClr>
                <a:schemeClr val="dk1"/>
              </a:buClr>
              <a:buSzPts val="1800"/>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2022-06-15T21:00:32Z</dcterms:created>
  <dc:creator>Mónica Jiménez Barbera</dc:creator>
</cp:coreProperties>
</file>